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notesSlides/notesSlide3.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drawings/drawing2.xml" ContentType="application/vnd.openxmlformats-officedocument.drawingml.chartshapes+xml"/>
  <Override PartName="/ppt/charts/chart3.xml" ContentType="application/vnd.openxmlformats-officedocument.drawingml.chart+xml"/>
  <Override PartName="/ppt/theme/themeOverride3.xml" ContentType="application/vnd.openxmlformats-officedocument.themeOverride+xml"/>
  <Override PartName="/ppt/drawings/drawing3.xml" ContentType="application/vnd.openxmlformats-officedocument.drawingml.chartshapes+xml"/>
  <Override PartName="/ppt/notesSlides/notesSlide4.xml" ContentType="application/vnd.openxmlformats-officedocument.presentationml.notesSlid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4.xml" ContentType="application/vnd.openxmlformats-officedocument.drawingml.chartshapes+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5.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6.xml" ContentType="application/vnd.openxmlformats-officedocument.drawingml.chartshapes+xml"/>
  <Override PartName="/ppt/charts/chart1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7.xml" ContentType="application/vnd.openxmlformats-officedocument.drawingml.chartshapes+xml"/>
  <Override PartName="/ppt/notesSlides/notesSlide9.xml" ContentType="application/vnd.openxmlformats-officedocument.presentationml.notesSlide+xml"/>
  <Override PartName="/ppt/charts/chart16.xml" ContentType="application/vnd.openxmlformats-officedocument.drawingml.chart+xml"/>
  <Override PartName="/ppt/theme/themeOverride4.xml" ContentType="application/vnd.openxmlformats-officedocument.themeOverride+xml"/>
  <Override PartName="/ppt/drawings/drawing8.xml" ContentType="application/vnd.openxmlformats-officedocument.drawingml.chartshapes+xml"/>
  <Override PartName="/ppt/charts/chart17.xml" ContentType="application/vnd.openxmlformats-officedocument.drawingml.chart+xml"/>
  <Override PartName="/ppt/theme/themeOverride5.xml" ContentType="application/vnd.openxmlformats-officedocument.themeOverride+xml"/>
  <Override PartName="/ppt/drawings/drawing9.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5" r:id="rId1"/>
  </p:sldMasterIdLst>
  <p:notesMasterIdLst>
    <p:notesMasterId r:id="rId15"/>
  </p:notesMasterIdLst>
  <p:handoutMasterIdLst>
    <p:handoutMasterId r:id="rId16"/>
  </p:handoutMasterIdLst>
  <p:sldIdLst>
    <p:sldId id="573" r:id="rId2"/>
    <p:sldId id="596" r:id="rId3"/>
    <p:sldId id="574" r:id="rId4"/>
    <p:sldId id="575" r:id="rId5"/>
    <p:sldId id="576" r:id="rId6"/>
    <p:sldId id="577" r:id="rId7"/>
    <p:sldId id="594" r:id="rId8"/>
    <p:sldId id="579" r:id="rId9"/>
    <p:sldId id="592" r:id="rId10"/>
    <p:sldId id="581" r:id="rId11"/>
    <p:sldId id="582" r:id="rId12"/>
    <p:sldId id="583" r:id="rId13"/>
    <p:sldId id="595" r:id="rId1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870" userDrawn="1">
          <p15:clr>
            <a:srgbClr val="A4A3A4"/>
          </p15:clr>
        </p15:guide>
        <p15:guide id="4" pos="3797"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rzomski, Kevin" initials="JK" lastIdx="10" clrIdx="0">
    <p:extLst>
      <p:ext uri="{19B8F6BF-5375-455C-9EA6-DF929625EA0E}">
        <p15:presenceInfo xmlns:p15="http://schemas.microsoft.com/office/powerpoint/2012/main" userId="S-1-5-21-2005352356-2018378189-366286951-12795" providerId="AD"/>
      </p:ext>
    </p:extLst>
  </p:cmAuthor>
  <p:cmAuthor id="2" name="Sourmehi, Courtney" initials="SC" lastIdx="9" clrIdx="1">
    <p:extLst>
      <p:ext uri="{19B8F6BF-5375-455C-9EA6-DF929625EA0E}">
        <p15:presenceInfo xmlns:p15="http://schemas.microsoft.com/office/powerpoint/2012/main" userId="S-1-5-21-2005352356-2018378189-366286951-40372" providerId="AD"/>
      </p:ext>
    </p:extLst>
  </p:cmAuthor>
  <p:cmAuthor id="3" name="Boedecker, Erin" initials="BE" lastIdx="1" clrIdx="2">
    <p:extLst>
      <p:ext uri="{19B8F6BF-5375-455C-9EA6-DF929625EA0E}">
        <p15:presenceInfo xmlns:p15="http://schemas.microsoft.com/office/powerpoint/2012/main" userId="S-1-5-21-2005352356-2018378189-366286951-1449" providerId="AD"/>
      </p:ext>
    </p:extLst>
  </p:cmAuthor>
  <p:cmAuthor id="4" name="Wilczewski, Warren" initials="WW" lastIdx="1" clrIdx="3">
    <p:extLst>
      <p:ext uri="{19B8F6BF-5375-455C-9EA6-DF929625EA0E}">
        <p15:presenceInfo xmlns:p15="http://schemas.microsoft.com/office/powerpoint/2012/main" userId="S-1-5-21-2005352356-2018378189-366286951-2253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8B09"/>
    <a:srgbClr val="A6A6A6"/>
    <a:srgbClr val="8E561F"/>
    <a:srgbClr val="EBC7A4"/>
    <a:srgbClr val="7A2630"/>
    <a:srgbClr val="E3A5AC"/>
    <a:srgbClr val="89DBFF"/>
    <a:srgbClr val="0071A1"/>
    <a:srgbClr val="003953"/>
    <a:srgbClr val="631B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92" autoAdjust="0"/>
    <p:restoredTop sz="96301" autoAdjust="0"/>
  </p:normalViewPr>
  <p:slideViewPr>
    <p:cSldViewPr snapToGrid="0">
      <p:cViewPr varScale="1">
        <p:scale>
          <a:sx n="115" d="100"/>
          <a:sy n="115" d="100"/>
        </p:scale>
        <p:origin x="372" y="80"/>
      </p:cViewPr>
      <p:guideLst>
        <p:guide orient="horz" pos="2160"/>
        <p:guide pos="3840"/>
        <p:guide orient="horz" pos="870"/>
        <p:guide pos="379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4" d="100"/>
          <a:sy n="84" d="100"/>
        </p:scale>
        <p:origin x="3156"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6.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7.xml"/></Relationships>
</file>

<file path=ppt/charts/_rels/chart16.xml.rels><?xml version="1.0" encoding="UTF-8" standalone="yes"?>
<Relationships xmlns="http://schemas.openxmlformats.org/package/2006/relationships"><Relationship Id="rId3" Type="http://schemas.openxmlformats.org/officeDocument/2006/relationships/chartUserShapes" Target="../drawings/drawing8.xml"/><Relationship Id="rId2" Type="http://schemas.openxmlformats.org/officeDocument/2006/relationships/package" Target="../embeddings/Microsoft_Excel_Worksheet16.xlsx"/><Relationship Id="rId1" Type="http://schemas.openxmlformats.org/officeDocument/2006/relationships/themeOverride" Target="../theme/themeOverride4.xml"/></Relationships>
</file>

<file path=ppt/charts/_rels/chart17.xml.rels><?xml version="1.0" encoding="UTF-8" standalone="yes"?>
<Relationships xmlns="http://schemas.openxmlformats.org/package/2006/relationships"><Relationship Id="rId3" Type="http://schemas.openxmlformats.org/officeDocument/2006/relationships/chartUserShapes" Target="../drawings/drawing9.xml"/><Relationship Id="rId2" Type="http://schemas.openxmlformats.org/officeDocument/2006/relationships/package" Target="../embeddings/Microsoft_Excel_Worksheet17.xlsx"/><Relationship Id="rId1" Type="http://schemas.openxmlformats.org/officeDocument/2006/relationships/themeOverride" Target="../theme/themeOverride5.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5.xml"/></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5097790195580387E-2"/>
          <c:y val="8.5526962988688518E-2"/>
          <c:w val="0.61700172807573017"/>
          <c:h val="0.8277666209057547"/>
        </c:manualLayout>
      </c:layout>
      <c:lineChart>
        <c:grouping val="standard"/>
        <c:varyColors val="0"/>
        <c:ser>
          <c:idx val="0"/>
          <c:order val="0"/>
          <c:tx>
            <c:strRef>
              <c:f>Sheet1!$C$1</c:f>
              <c:strCache>
                <c:ptCount val="1"/>
                <c:pt idx="0">
                  <c:v>Low Macro</c:v>
                </c:pt>
              </c:strCache>
            </c:strRef>
          </c:tx>
          <c:spPr>
            <a:ln w="28575" cap="rnd">
              <a:solidFill>
                <a:srgbClr val="89DBFF"/>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Sheet1!$C$2:$C$52</c:f>
              <c:numCache>
                <c:formatCode>General</c:formatCode>
                <c:ptCount val="51"/>
                <c:pt idx="0">
                  <c:v>26.157119999999999</c:v>
                </c:pt>
                <c:pt idx="1">
                  <c:v>24.839735000000001</c:v>
                </c:pt>
                <c:pt idx="2">
                  <c:v>24.791086</c:v>
                </c:pt>
                <c:pt idx="3">
                  <c:v>24.508512</c:v>
                </c:pt>
                <c:pt idx="4">
                  <c:v>25.317896000000001</c:v>
                </c:pt>
                <c:pt idx="5">
                  <c:v>24.255092999999999</c:v>
                </c:pt>
                <c:pt idx="6">
                  <c:v>24.204059999999998</c:v>
                </c:pt>
                <c:pt idx="7">
                  <c:v>23.869896000000001</c:v>
                </c:pt>
                <c:pt idx="8">
                  <c:v>24.398648999999999</c:v>
                </c:pt>
                <c:pt idx="9">
                  <c:v>22.065211999999999</c:v>
                </c:pt>
                <c:pt idx="10">
                  <c:v>23.636361999999998</c:v>
                </c:pt>
                <c:pt idx="11">
                  <c:v>23.874469999999999</c:v>
                </c:pt>
                <c:pt idx="12">
                  <c:v>24.135539999999999</c:v>
                </c:pt>
                <c:pt idx="13">
                  <c:v>24.653542000000002</c:v>
                </c:pt>
                <c:pt idx="14">
                  <c:v>24.864235000000001</c:v>
                </c:pt>
                <c:pt idx="15">
                  <c:v>24.753955999999999</c:v>
                </c:pt>
                <c:pt idx="16">
                  <c:v>24.769884000000001</c:v>
                </c:pt>
                <c:pt idx="17">
                  <c:v>25.321263999999999</c:v>
                </c:pt>
                <c:pt idx="18">
                  <c:v>26.109112</c:v>
                </c:pt>
                <c:pt idx="19">
                  <c:v>26.33156</c:v>
                </c:pt>
                <c:pt idx="20">
                  <c:v>26.855837000000001</c:v>
                </c:pt>
                <c:pt idx="21">
                  <c:v>26.855371000000002</c:v>
                </c:pt>
                <c:pt idx="22">
                  <c:v>27.219213</c:v>
                </c:pt>
                <c:pt idx="23">
                  <c:v>27.429358000000001</c:v>
                </c:pt>
                <c:pt idx="24">
                  <c:v>27.648593999999999</c:v>
                </c:pt>
                <c:pt idx="25">
                  <c:v>27.753536</c:v>
                </c:pt>
                <c:pt idx="26">
                  <c:v>27.967832999999999</c:v>
                </c:pt>
                <c:pt idx="27">
                  <c:v>27.901537000000001</c:v>
                </c:pt>
                <c:pt idx="28">
                  <c:v>28.100529000000002</c:v>
                </c:pt>
                <c:pt idx="29">
                  <c:v>28.159990000000001</c:v>
                </c:pt>
                <c:pt idx="30">
                  <c:v>28.348420999999998</c:v>
                </c:pt>
                <c:pt idx="31">
                  <c:v>28.512347999999999</c:v>
                </c:pt>
                <c:pt idx="32">
                  <c:v>28.551476000000001</c:v>
                </c:pt>
                <c:pt idx="33">
                  <c:v>28.509497</c:v>
                </c:pt>
                <c:pt idx="34">
                  <c:v>28.875008000000001</c:v>
                </c:pt>
                <c:pt idx="35">
                  <c:v>29.011662000000001</c:v>
                </c:pt>
                <c:pt idx="36">
                  <c:v>29.001698999999999</c:v>
                </c:pt>
                <c:pt idx="37">
                  <c:v>29.286034000000001</c:v>
                </c:pt>
                <c:pt idx="38">
                  <c:v>29.351320000000001</c:v>
                </c:pt>
                <c:pt idx="39">
                  <c:v>29.178131</c:v>
                </c:pt>
                <c:pt idx="40">
                  <c:v>29.319523</c:v>
                </c:pt>
                <c:pt idx="41">
                  <c:v>29.490231000000001</c:v>
                </c:pt>
                <c:pt idx="42">
                  <c:v>29.553163999999999</c:v>
                </c:pt>
                <c:pt idx="43">
                  <c:v>29.654287</c:v>
                </c:pt>
                <c:pt idx="44">
                  <c:v>29.699389</c:v>
                </c:pt>
                <c:pt idx="45">
                  <c:v>29.764188999999998</c:v>
                </c:pt>
                <c:pt idx="46">
                  <c:v>30.116108000000001</c:v>
                </c:pt>
                <c:pt idx="47">
                  <c:v>30.122843</c:v>
                </c:pt>
                <c:pt idx="48">
                  <c:v>30.290835999999999</c:v>
                </c:pt>
                <c:pt idx="49">
                  <c:v>30.487086999999999</c:v>
                </c:pt>
                <c:pt idx="50">
                  <c:v>30.551404999999999</c:v>
                </c:pt>
              </c:numCache>
            </c:numRef>
          </c:val>
          <c:smooth val="0"/>
        </c:ser>
        <c:ser>
          <c:idx val="1"/>
          <c:order val="1"/>
          <c:tx>
            <c:strRef>
              <c:f>Sheet1!$D$1</c:f>
              <c:strCache>
                <c:ptCount val="1"/>
                <c:pt idx="0">
                  <c:v>High Macro</c:v>
                </c:pt>
              </c:strCache>
            </c:strRef>
          </c:tx>
          <c:spPr>
            <a:ln w="28575" cap="rnd">
              <a:solidFill>
                <a:srgbClr val="0096D7"/>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Sheet1!$D$2:$D$52</c:f>
              <c:numCache>
                <c:formatCode>General</c:formatCode>
                <c:ptCount val="51"/>
                <c:pt idx="0">
                  <c:v>26.157119999999999</c:v>
                </c:pt>
                <c:pt idx="1">
                  <c:v>24.839735000000001</c:v>
                </c:pt>
                <c:pt idx="2">
                  <c:v>24.791086</c:v>
                </c:pt>
                <c:pt idx="3">
                  <c:v>24.508512</c:v>
                </c:pt>
                <c:pt idx="4">
                  <c:v>25.317896000000001</c:v>
                </c:pt>
                <c:pt idx="5">
                  <c:v>24.255092999999999</c:v>
                </c:pt>
                <c:pt idx="6">
                  <c:v>24.204059999999998</c:v>
                </c:pt>
                <c:pt idx="7">
                  <c:v>23.869896000000001</c:v>
                </c:pt>
                <c:pt idx="8">
                  <c:v>24.398648999999999</c:v>
                </c:pt>
                <c:pt idx="9">
                  <c:v>22.065211999999999</c:v>
                </c:pt>
                <c:pt idx="10">
                  <c:v>23.636361999999998</c:v>
                </c:pt>
                <c:pt idx="11">
                  <c:v>23.874469999999999</c:v>
                </c:pt>
                <c:pt idx="12">
                  <c:v>24.135539999999999</c:v>
                </c:pt>
                <c:pt idx="13">
                  <c:v>24.653542000000002</c:v>
                </c:pt>
                <c:pt idx="14">
                  <c:v>24.864235000000001</c:v>
                </c:pt>
                <c:pt idx="15">
                  <c:v>24.753955999999999</c:v>
                </c:pt>
                <c:pt idx="16">
                  <c:v>24.769884000000001</c:v>
                </c:pt>
                <c:pt idx="17">
                  <c:v>25.321263999999999</c:v>
                </c:pt>
                <c:pt idx="18">
                  <c:v>26.109112</c:v>
                </c:pt>
                <c:pt idx="19">
                  <c:v>26.331553</c:v>
                </c:pt>
                <c:pt idx="20">
                  <c:v>27.043198</c:v>
                </c:pt>
                <c:pt idx="21">
                  <c:v>27.567685999999998</c:v>
                </c:pt>
                <c:pt idx="22">
                  <c:v>28.349333000000001</c:v>
                </c:pt>
                <c:pt idx="23">
                  <c:v>28.932248999999999</c:v>
                </c:pt>
                <c:pt idx="24">
                  <c:v>29.508049</c:v>
                </c:pt>
                <c:pt idx="25">
                  <c:v>29.956489999999999</c:v>
                </c:pt>
                <c:pt idx="26">
                  <c:v>30.455866</c:v>
                </c:pt>
                <c:pt idx="27">
                  <c:v>30.731932</c:v>
                </c:pt>
                <c:pt idx="28">
                  <c:v>31.184811</c:v>
                </c:pt>
                <c:pt idx="29">
                  <c:v>31.481909000000002</c:v>
                </c:pt>
                <c:pt idx="30">
                  <c:v>31.935015</c:v>
                </c:pt>
                <c:pt idx="31">
                  <c:v>32.383774000000003</c:v>
                </c:pt>
                <c:pt idx="32">
                  <c:v>32.867930999999999</c:v>
                </c:pt>
                <c:pt idx="33">
                  <c:v>33.233626999999998</c:v>
                </c:pt>
                <c:pt idx="34">
                  <c:v>33.794418</c:v>
                </c:pt>
                <c:pt idx="35">
                  <c:v>34.342410999999998</c:v>
                </c:pt>
                <c:pt idx="36">
                  <c:v>34.843848999999999</c:v>
                </c:pt>
                <c:pt idx="37">
                  <c:v>35.548442999999999</c:v>
                </c:pt>
                <c:pt idx="38">
                  <c:v>36.189106000000002</c:v>
                </c:pt>
                <c:pt idx="39">
                  <c:v>36.615788000000002</c:v>
                </c:pt>
                <c:pt idx="40">
                  <c:v>37.215198999999998</c:v>
                </c:pt>
                <c:pt idx="41">
                  <c:v>37.955013000000001</c:v>
                </c:pt>
                <c:pt idx="42">
                  <c:v>38.542610000000003</c:v>
                </c:pt>
                <c:pt idx="43">
                  <c:v>39.275837000000003</c:v>
                </c:pt>
                <c:pt idx="44">
                  <c:v>39.994373000000003</c:v>
                </c:pt>
                <c:pt idx="45">
                  <c:v>40.659351000000001</c:v>
                </c:pt>
                <c:pt idx="46">
                  <c:v>41.578659000000002</c:v>
                </c:pt>
                <c:pt idx="47">
                  <c:v>42.192138999999997</c:v>
                </c:pt>
                <c:pt idx="48">
                  <c:v>42.933124999999997</c:v>
                </c:pt>
                <c:pt idx="49">
                  <c:v>43.711844999999997</c:v>
                </c:pt>
                <c:pt idx="50">
                  <c:v>44.623488999999999</c:v>
                </c:pt>
              </c:numCache>
            </c:numRef>
          </c:val>
          <c:smooth val="0"/>
        </c:ser>
        <c:ser>
          <c:idx val="7"/>
          <c:order val="2"/>
          <c:tx>
            <c:strRef>
              <c:f>Sheet1!$E$1</c:f>
              <c:strCache>
                <c:ptCount val="1"/>
                <c:pt idx="0">
                  <c:v>Low Price</c:v>
                </c:pt>
              </c:strCache>
            </c:strRef>
          </c:tx>
          <c:spPr>
            <a:ln w="28575" cap="rnd">
              <a:solidFill>
                <a:srgbClr val="E3A5AC"/>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Sheet1!$E$2:$E$52</c:f>
              <c:numCache>
                <c:formatCode>General</c:formatCode>
                <c:ptCount val="51"/>
                <c:pt idx="0">
                  <c:v>26.157119999999999</c:v>
                </c:pt>
                <c:pt idx="1">
                  <c:v>24.839735000000001</c:v>
                </c:pt>
                <c:pt idx="2">
                  <c:v>24.791086</c:v>
                </c:pt>
                <c:pt idx="3">
                  <c:v>24.508512</c:v>
                </c:pt>
                <c:pt idx="4">
                  <c:v>25.317896000000001</c:v>
                </c:pt>
                <c:pt idx="5">
                  <c:v>24.255092999999999</c:v>
                </c:pt>
                <c:pt idx="6">
                  <c:v>24.204059999999998</c:v>
                </c:pt>
                <c:pt idx="7">
                  <c:v>23.869896000000001</c:v>
                </c:pt>
                <c:pt idx="8">
                  <c:v>24.398648999999999</c:v>
                </c:pt>
                <c:pt idx="9">
                  <c:v>22.065211999999999</c:v>
                </c:pt>
                <c:pt idx="10">
                  <c:v>23.636361999999998</c:v>
                </c:pt>
                <c:pt idx="11">
                  <c:v>23.874469999999999</c:v>
                </c:pt>
                <c:pt idx="12">
                  <c:v>24.135525000000001</c:v>
                </c:pt>
                <c:pt idx="13">
                  <c:v>24.653538000000001</c:v>
                </c:pt>
                <c:pt idx="14">
                  <c:v>24.864227</c:v>
                </c:pt>
                <c:pt idx="15">
                  <c:v>24.752514000000001</c:v>
                </c:pt>
                <c:pt idx="16">
                  <c:v>24.769884000000001</c:v>
                </c:pt>
                <c:pt idx="17">
                  <c:v>25.321263999999999</c:v>
                </c:pt>
                <c:pt idx="18">
                  <c:v>26.109114000000002</c:v>
                </c:pt>
                <c:pt idx="19">
                  <c:v>26.33127</c:v>
                </c:pt>
                <c:pt idx="20">
                  <c:v>26.042300999999998</c:v>
                </c:pt>
                <c:pt idx="21">
                  <c:v>26.242194999999999</c:v>
                </c:pt>
                <c:pt idx="22">
                  <c:v>26.620971999999998</c:v>
                </c:pt>
                <c:pt idx="23">
                  <c:v>27.056857999999998</c:v>
                </c:pt>
                <c:pt idx="24">
                  <c:v>27.418866999999999</c:v>
                </c:pt>
                <c:pt idx="25">
                  <c:v>27.909932999999999</c:v>
                </c:pt>
                <c:pt idx="26">
                  <c:v>28.042318000000002</c:v>
                </c:pt>
                <c:pt idx="27">
                  <c:v>28.243874000000002</c:v>
                </c:pt>
                <c:pt idx="28">
                  <c:v>28.391666000000001</c:v>
                </c:pt>
                <c:pt idx="29">
                  <c:v>28.603106</c:v>
                </c:pt>
                <c:pt idx="30">
                  <c:v>28.740862</c:v>
                </c:pt>
                <c:pt idx="31">
                  <c:v>29.046844</c:v>
                </c:pt>
                <c:pt idx="32">
                  <c:v>29.421543</c:v>
                </c:pt>
                <c:pt idx="33">
                  <c:v>29.721679999999999</c:v>
                </c:pt>
                <c:pt idx="34">
                  <c:v>29.977264000000002</c:v>
                </c:pt>
                <c:pt idx="35">
                  <c:v>30.327572</c:v>
                </c:pt>
                <c:pt idx="36">
                  <c:v>30.681177000000002</c:v>
                </c:pt>
                <c:pt idx="37">
                  <c:v>30.862546999999999</c:v>
                </c:pt>
                <c:pt idx="38">
                  <c:v>31.220558</c:v>
                </c:pt>
                <c:pt idx="39">
                  <c:v>31.493734</c:v>
                </c:pt>
                <c:pt idx="40">
                  <c:v>31.708458</c:v>
                </c:pt>
                <c:pt idx="41">
                  <c:v>31.888459999999998</c:v>
                </c:pt>
                <c:pt idx="42">
                  <c:v>32.234527999999997</c:v>
                </c:pt>
                <c:pt idx="43">
                  <c:v>32.529952999999999</c:v>
                </c:pt>
                <c:pt idx="44">
                  <c:v>32.922817000000002</c:v>
                </c:pt>
                <c:pt idx="45">
                  <c:v>33.342373000000002</c:v>
                </c:pt>
                <c:pt idx="46">
                  <c:v>33.959415</c:v>
                </c:pt>
                <c:pt idx="47">
                  <c:v>34.266655</c:v>
                </c:pt>
                <c:pt idx="48">
                  <c:v>34.688679</c:v>
                </c:pt>
                <c:pt idx="49">
                  <c:v>35.132198000000002</c:v>
                </c:pt>
                <c:pt idx="50">
                  <c:v>35.802039999999998</c:v>
                </c:pt>
              </c:numCache>
            </c:numRef>
          </c:val>
          <c:smooth val="0"/>
        </c:ser>
        <c:ser>
          <c:idx val="8"/>
          <c:order val="3"/>
          <c:tx>
            <c:strRef>
              <c:f>Sheet1!$F$1</c:f>
              <c:strCache>
                <c:ptCount val="1"/>
                <c:pt idx="0">
                  <c:v>High Price</c:v>
                </c:pt>
              </c:strCache>
            </c:strRef>
          </c:tx>
          <c:spPr>
            <a:ln w="28575" cap="rnd">
              <a:solidFill>
                <a:srgbClr val="7A2630"/>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Sheet1!$F$2:$F$52</c:f>
              <c:numCache>
                <c:formatCode>General</c:formatCode>
                <c:ptCount val="51"/>
                <c:pt idx="0">
                  <c:v>26.157119999999999</c:v>
                </c:pt>
                <c:pt idx="1">
                  <c:v>24.839735000000001</c:v>
                </c:pt>
                <c:pt idx="2">
                  <c:v>24.791086</c:v>
                </c:pt>
                <c:pt idx="3">
                  <c:v>24.508512</c:v>
                </c:pt>
                <c:pt idx="4">
                  <c:v>25.317896000000001</c:v>
                </c:pt>
                <c:pt idx="5">
                  <c:v>24.255092999999999</c:v>
                </c:pt>
                <c:pt idx="6">
                  <c:v>24.204059999999998</c:v>
                </c:pt>
                <c:pt idx="7">
                  <c:v>23.869896000000001</c:v>
                </c:pt>
                <c:pt idx="8">
                  <c:v>24.398648999999999</c:v>
                </c:pt>
                <c:pt idx="9">
                  <c:v>22.065211999999999</c:v>
                </c:pt>
                <c:pt idx="10">
                  <c:v>23.636361999999998</c:v>
                </c:pt>
                <c:pt idx="11">
                  <c:v>23.874469999999999</c:v>
                </c:pt>
                <c:pt idx="12">
                  <c:v>24.135532000000001</c:v>
                </c:pt>
                <c:pt idx="13">
                  <c:v>24.65354</c:v>
                </c:pt>
                <c:pt idx="14">
                  <c:v>24.864227</c:v>
                </c:pt>
                <c:pt idx="15">
                  <c:v>24.753955999999999</c:v>
                </c:pt>
                <c:pt idx="16">
                  <c:v>24.769884000000001</c:v>
                </c:pt>
                <c:pt idx="17">
                  <c:v>25.321263999999999</c:v>
                </c:pt>
                <c:pt idx="18">
                  <c:v>26.109112</c:v>
                </c:pt>
                <c:pt idx="19">
                  <c:v>26.331636</c:v>
                </c:pt>
                <c:pt idx="20">
                  <c:v>27.446691999999999</c:v>
                </c:pt>
                <c:pt idx="21">
                  <c:v>28.517723</c:v>
                </c:pt>
                <c:pt idx="22">
                  <c:v>29.346872000000001</c:v>
                </c:pt>
                <c:pt idx="23">
                  <c:v>30.381891</c:v>
                </c:pt>
                <c:pt idx="24">
                  <c:v>30.590588</c:v>
                </c:pt>
                <c:pt idx="25">
                  <c:v>30.862863999999998</c:v>
                </c:pt>
                <c:pt idx="26">
                  <c:v>30.795666000000001</c:v>
                </c:pt>
                <c:pt idx="27">
                  <c:v>30.563143</c:v>
                </c:pt>
                <c:pt idx="28">
                  <c:v>30.639320000000001</c:v>
                </c:pt>
                <c:pt idx="29">
                  <c:v>30.764523000000001</c:v>
                </c:pt>
                <c:pt idx="30">
                  <c:v>31.274246000000002</c:v>
                </c:pt>
                <c:pt idx="31">
                  <c:v>31.483104999999998</c:v>
                </c:pt>
                <c:pt idx="32">
                  <c:v>31.698526000000001</c:v>
                </c:pt>
                <c:pt idx="33">
                  <c:v>32.015213000000003</c:v>
                </c:pt>
                <c:pt idx="34">
                  <c:v>32.153252000000002</c:v>
                </c:pt>
                <c:pt idx="35">
                  <c:v>32.307071999999998</c:v>
                </c:pt>
                <c:pt idx="36">
                  <c:v>32.675316000000002</c:v>
                </c:pt>
                <c:pt idx="37">
                  <c:v>32.461303999999998</c:v>
                </c:pt>
                <c:pt idx="38">
                  <c:v>32.486195000000002</c:v>
                </c:pt>
                <c:pt idx="39">
                  <c:v>32.541018999999999</c:v>
                </c:pt>
                <c:pt idx="40">
                  <c:v>32.535328</c:v>
                </c:pt>
                <c:pt idx="41">
                  <c:v>32.567421000000003</c:v>
                </c:pt>
                <c:pt idx="42">
                  <c:v>32.529223999999999</c:v>
                </c:pt>
                <c:pt idx="43">
                  <c:v>32.649853</c:v>
                </c:pt>
                <c:pt idx="44">
                  <c:v>32.84008</c:v>
                </c:pt>
                <c:pt idx="45">
                  <c:v>32.927520999999999</c:v>
                </c:pt>
                <c:pt idx="46">
                  <c:v>33.340611000000003</c:v>
                </c:pt>
                <c:pt idx="47">
                  <c:v>33.481448999999998</c:v>
                </c:pt>
                <c:pt idx="48">
                  <c:v>33.666924000000002</c:v>
                </c:pt>
                <c:pt idx="49">
                  <c:v>34.015827000000002</c:v>
                </c:pt>
                <c:pt idx="50">
                  <c:v>34.485680000000002</c:v>
                </c:pt>
              </c:numCache>
            </c:numRef>
          </c:val>
          <c:smooth val="0"/>
        </c:ser>
        <c:ser>
          <c:idx val="9"/>
          <c:order val="4"/>
          <c:tx>
            <c:strRef>
              <c:f>Sheet1!$G$1</c:f>
              <c:strCache>
                <c:ptCount val="1"/>
                <c:pt idx="0">
                  <c:v>Low Oil and Gas Supply</c:v>
                </c:pt>
              </c:strCache>
            </c:strRef>
          </c:tx>
          <c:spPr>
            <a:ln w="28575" cap="rnd">
              <a:solidFill>
                <a:srgbClr val="EBC7A4"/>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Sheet1!$G$2:$G$52</c:f>
              <c:numCache>
                <c:formatCode>General</c:formatCode>
                <c:ptCount val="51"/>
                <c:pt idx="0">
                  <c:v>26.157119999999999</c:v>
                </c:pt>
                <c:pt idx="1">
                  <c:v>24.839735000000001</c:v>
                </c:pt>
                <c:pt idx="2">
                  <c:v>24.791086</c:v>
                </c:pt>
                <c:pt idx="3">
                  <c:v>24.508512</c:v>
                </c:pt>
                <c:pt idx="4">
                  <c:v>25.317896000000001</c:v>
                </c:pt>
                <c:pt idx="5">
                  <c:v>24.255092999999999</c:v>
                </c:pt>
                <c:pt idx="6">
                  <c:v>24.204059999999998</c:v>
                </c:pt>
                <c:pt idx="7">
                  <c:v>23.869896000000001</c:v>
                </c:pt>
                <c:pt idx="8">
                  <c:v>24.398648999999999</c:v>
                </c:pt>
                <c:pt idx="9">
                  <c:v>22.065211999999999</c:v>
                </c:pt>
                <c:pt idx="10">
                  <c:v>23.636361999999998</c:v>
                </c:pt>
                <c:pt idx="11">
                  <c:v>23.874469999999999</c:v>
                </c:pt>
                <c:pt idx="12">
                  <c:v>24.135539999999999</c:v>
                </c:pt>
                <c:pt idx="13">
                  <c:v>24.653542000000002</c:v>
                </c:pt>
                <c:pt idx="14">
                  <c:v>24.864235000000001</c:v>
                </c:pt>
                <c:pt idx="15">
                  <c:v>24.753955999999999</c:v>
                </c:pt>
                <c:pt idx="16">
                  <c:v>24.769884000000001</c:v>
                </c:pt>
                <c:pt idx="17">
                  <c:v>25.321263999999999</c:v>
                </c:pt>
                <c:pt idx="18">
                  <c:v>26.109112</c:v>
                </c:pt>
                <c:pt idx="19">
                  <c:v>26.331644000000001</c:v>
                </c:pt>
                <c:pt idx="20">
                  <c:v>26.573456</c:v>
                </c:pt>
                <c:pt idx="21">
                  <c:v>26.887906999999998</c:v>
                </c:pt>
                <c:pt idx="22">
                  <c:v>27.221512000000001</c:v>
                </c:pt>
                <c:pt idx="23">
                  <c:v>27.515497</c:v>
                </c:pt>
                <c:pt idx="24">
                  <c:v>27.680384</c:v>
                </c:pt>
                <c:pt idx="25">
                  <c:v>27.999275000000001</c:v>
                </c:pt>
                <c:pt idx="26">
                  <c:v>28.121165999999999</c:v>
                </c:pt>
                <c:pt idx="27">
                  <c:v>28.262505999999998</c:v>
                </c:pt>
                <c:pt idx="28">
                  <c:v>28.448081999999999</c:v>
                </c:pt>
                <c:pt idx="29">
                  <c:v>28.604786000000001</c:v>
                </c:pt>
                <c:pt idx="30">
                  <c:v>28.869696000000001</c:v>
                </c:pt>
                <c:pt idx="31">
                  <c:v>28.922232000000001</c:v>
                </c:pt>
                <c:pt idx="32">
                  <c:v>29.022214999999999</c:v>
                </c:pt>
                <c:pt idx="33">
                  <c:v>29.157979999999998</c:v>
                </c:pt>
                <c:pt idx="34">
                  <c:v>29.346336000000001</c:v>
                </c:pt>
                <c:pt idx="35">
                  <c:v>29.612166999999999</c:v>
                </c:pt>
                <c:pt idx="36">
                  <c:v>29.906037999999999</c:v>
                </c:pt>
                <c:pt idx="37">
                  <c:v>30.145561000000001</c:v>
                </c:pt>
                <c:pt idx="38">
                  <c:v>30.421999</c:v>
                </c:pt>
                <c:pt idx="39">
                  <c:v>30.719169999999998</c:v>
                </c:pt>
                <c:pt idx="40">
                  <c:v>30.916086</c:v>
                </c:pt>
                <c:pt idx="41">
                  <c:v>31.118998999999999</c:v>
                </c:pt>
                <c:pt idx="42">
                  <c:v>31.381070999999999</c:v>
                </c:pt>
                <c:pt idx="43">
                  <c:v>31.573217</c:v>
                </c:pt>
                <c:pt idx="44">
                  <c:v>31.917304999999999</c:v>
                </c:pt>
                <c:pt idx="45">
                  <c:v>32.207763999999997</c:v>
                </c:pt>
                <c:pt idx="46">
                  <c:v>32.685932000000001</c:v>
                </c:pt>
                <c:pt idx="47">
                  <c:v>32.903210000000001</c:v>
                </c:pt>
                <c:pt idx="48">
                  <c:v>33.255661000000003</c:v>
                </c:pt>
                <c:pt idx="49">
                  <c:v>33.655940999999999</c:v>
                </c:pt>
                <c:pt idx="50">
                  <c:v>34.223331000000002</c:v>
                </c:pt>
              </c:numCache>
            </c:numRef>
          </c:val>
          <c:smooth val="0"/>
        </c:ser>
        <c:ser>
          <c:idx val="2"/>
          <c:order val="5"/>
          <c:tx>
            <c:strRef>
              <c:f>Sheet1!$H$1</c:f>
              <c:strCache>
                <c:ptCount val="1"/>
                <c:pt idx="0">
                  <c:v>High Oil and Gas Supply</c:v>
                </c:pt>
              </c:strCache>
            </c:strRef>
          </c:tx>
          <c:spPr>
            <a:ln w="28575" cap="rnd">
              <a:solidFill>
                <a:srgbClr val="8E561F"/>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Sheet1!$H$2:$H$52</c:f>
              <c:numCache>
                <c:formatCode>General</c:formatCode>
                <c:ptCount val="51"/>
                <c:pt idx="0">
                  <c:v>26.157119999999999</c:v>
                </c:pt>
                <c:pt idx="1">
                  <c:v>24.839735000000001</c:v>
                </c:pt>
                <c:pt idx="2">
                  <c:v>24.791086</c:v>
                </c:pt>
                <c:pt idx="3">
                  <c:v>24.508512</c:v>
                </c:pt>
                <c:pt idx="4">
                  <c:v>25.317896000000001</c:v>
                </c:pt>
                <c:pt idx="5">
                  <c:v>24.255092999999999</c:v>
                </c:pt>
                <c:pt idx="6">
                  <c:v>24.204059999999998</c:v>
                </c:pt>
                <c:pt idx="7">
                  <c:v>23.869896000000001</c:v>
                </c:pt>
                <c:pt idx="8">
                  <c:v>24.398648999999999</c:v>
                </c:pt>
                <c:pt idx="9">
                  <c:v>22.065211999999999</c:v>
                </c:pt>
                <c:pt idx="10">
                  <c:v>23.636361999999998</c:v>
                </c:pt>
                <c:pt idx="11">
                  <c:v>23.874469999999999</c:v>
                </c:pt>
                <c:pt idx="12">
                  <c:v>24.135539999999999</c:v>
                </c:pt>
                <c:pt idx="13">
                  <c:v>24.653542000000002</c:v>
                </c:pt>
                <c:pt idx="14">
                  <c:v>24.864235000000001</c:v>
                </c:pt>
                <c:pt idx="15">
                  <c:v>24.753955999999999</c:v>
                </c:pt>
                <c:pt idx="16">
                  <c:v>24.769884000000001</c:v>
                </c:pt>
                <c:pt idx="17">
                  <c:v>25.321263999999999</c:v>
                </c:pt>
                <c:pt idx="18">
                  <c:v>26.109112</c:v>
                </c:pt>
                <c:pt idx="19">
                  <c:v>26.331562000000002</c:v>
                </c:pt>
                <c:pt idx="20">
                  <c:v>27.114882999999999</c:v>
                </c:pt>
                <c:pt idx="21">
                  <c:v>27.648716</c:v>
                </c:pt>
                <c:pt idx="22">
                  <c:v>28.244667</c:v>
                </c:pt>
                <c:pt idx="23">
                  <c:v>28.789497000000001</c:v>
                </c:pt>
                <c:pt idx="24">
                  <c:v>29.086991999999999</c:v>
                </c:pt>
                <c:pt idx="25">
                  <c:v>29.441143</c:v>
                </c:pt>
                <c:pt idx="26">
                  <c:v>29.724029999999999</c:v>
                </c:pt>
                <c:pt idx="27">
                  <c:v>29.963732</c:v>
                </c:pt>
                <c:pt idx="28">
                  <c:v>30.205432999999999</c:v>
                </c:pt>
                <c:pt idx="29">
                  <c:v>30.438976</c:v>
                </c:pt>
                <c:pt idx="30">
                  <c:v>30.442927999999998</c:v>
                </c:pt>
                <c:pt idx="31">
                  <c:v>30.72974</c:v>
                </c:pt>
                <c:pt idx="32">
                  <c:v>30.982721000000002</c:v>
                </c:pt>
                <c:pt idx="33">
                  <c:v>31.179760000000002</c:v>
                </c:pt>
                <c:pt idx="34">
                  <c:v>31.366886000000001</c:v>
                </c:pt>
                <c:pt idx="35">
                  <c:v>31.620974</c:v>
                </c:pt>
                <c:pt idx="36">
                  <c:v>31.901024</c:v>
                </c:pt>
                <c:pt idx="37">
                  <c:v>32.183678</c:v>
                </c:pt>
                <c:pt idx="38">
                  <c:v>32.408360000000002</c:v>
                </c:pt>
                <c:pt idx="39">
                  <c:v>32.647120999999999</c:v>
                </c:pt>
                <c:pt idx="40">
                  <c:v>32.907012999999999</c:v>
                </c:pt>
                <c:pt idx="41">
                  <c:v>33.201991999999997</c:v>
                </c:pt>
                <c:pt idx="42">
                  <c:v>33.502429999999997</c:v>
                </c:pt>
                <c:pt idx="43">
                  <c:v>33.776947</c:v>
                </c:pt>
                <c:pt idx="44">
                  <c:v>34.126685999999999</c:v>
                </c:pt>
                <c:pt idx="45">
                  <c:v>34.495327000000003</c:v>
                </c:pt>
                <c:pt idx="46">
                  <c:v>35.092278</c:v>
                </c:pt>
                <c:pt idx="47">
                  <c:v>35.446556000000001</c:v>
                </c:pt>
                <c:pt idx="48">
                  <c:v>35.935966000000001</c:v>
                </c:pt>
                <c:pt idx="49">
                  <c:v>36.539679999999997</c:v>
                </c:pt>
                <c:pt idx="50">
                  <c:v>37.151038999999997</c:v>
                </c:pt>
              </c:numCache>
            </c:numRef>
          </c:val>
          <c:smooth val="0"/>
        </c:ser>
        <c:ser>
          <c:idx val="6"/>
          <c:order val="6"/>
          <c:tx>
            <c:strRef>
              <c:f>Sheet1!$B$1</c:f>
              <c:strCache>
                <c:ptCount val="1"/>
                <c:pt idx="0">
                  <c:v>Reference</c:v>
                </c:pt>
              </c:strCache>
            </c:strRef>
          </c:tx>
          <c:spPr>
            <a:ln w="28575" cap="rnd">
              <a:solidFill>
                <a:srgbClr val="000000"/>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Sheet1!$B$2:$B$52</c:f>
              <c:numCache>
                <c:formatCode>General</c:formatCode>
                <c:ptCount val="51"/>
                <c:pt idx="0">
                  <c:v>26.157119999999999</c:v>
                </c:pt>
                <c:pt idx="1">
                  <c:v>24.839735000000001</c:v>
                </c:pt>
                <c:pt idx="2">
                  <c:v>24.791086</c:v>
                </c:pt>
                <c:pt idx="3">
                  <c:v>24.508512</c:v>
                </c:pt>
                <c:pt idx="4">
                  <c:v>25.317896000000001</c:v>
                </c:pt>
                <c:pt idx="5">
                  <c:v>24.255092999999999</c:v>
                </c:pt>
                <c:pt idx="6">
                  <c:v>24.204059999999998</c:v>
                </c:pt>
                <c:pt idx="7">
                  <c:v>23.869896000000001</c:v>
                </c:pt>
                <c:pt idx="8">
                  <c:v>24.398648999999999</c:v>
                </c:pt>
                <c:pt idx="9">
                  <c:v>22.065211999999999</c:v>
                </c:pt>
                <c:pt idx="10">
                  <c:v>23.636361999999998</c:v>
                </c:pt>
                <c:pt idx="11">
                  <c:v>23.874469999999999</c:v>
                </c:pt>
                <c:pt idx="12">
                  <c:v>24.135532000000001</c:v>
                </c:pt>
                <c:pt idx="13">
                  <c:v>24.653528000000001</c:v>
                </c:pt>
                <c:pt idx="14">
                  <c:v>24.864229000000002</c:v>
                </c:pt>
                <c:pt idx="15">
                  <c:v>24.758274</c:v>
                </c:pt>
                <c:pt idx="16">
                  <c:v>24.769884000000001</c:v>
                </c:pt>
                <c:pt idx="17">
                  <c:v>25.321263999999999</c:v>
                </c:pt>
                <c:pt idx="18">
                  <c:v>26.109112</c:v>
                </c:pt>
                <c:pt idx="19">
                  <c:v>26.331669000000002</c:v>
                </c:pt>
                <c:pt idx="20">
                  <c:v>26.659185000000001</c:v>
                </c:pt>
                <c:pt idx="21">
                  <c:v>27.211807</c:v>
                </c:pt>
                <c:pt idx="22">
                  <c:v>27.863644000000001</c:v>
                </c:pt>
                <c:pt idx="23">
                  <c:v>28.322434999999999</c:v>
                </c:pt>
                <c:pt idx="24">
                  <c:v>28.706264000000001</c:v>
                </c:pt>
                <c:pt idx="25">
                  <c:v>29.087664</c:v>
                </c:pt>
                <c:pt idx="26">
                  <c:v>29.396045999999998</c:v>
                </c:pt>
                <c:pt idx="27">
                  <c:v>29.502647</c:v>
                </c:pt>
                <c:pt idx="28">
                  <c:v>29.806975999999999</c:v>
                </c:pt>
                <c:pt idx="29">
                  <c:v>30.056577999999998</c:v>
                </c:pt>
                <c:pt idx="30">
                  <c:v>30.245766</c:v>
                </c:pt>
                <c:pt idx="31">
                  <c:v>30.484058000000001</c:v>
                </c:pt>
                <c:pt idx="32">
                  <c:v>30.732576000000002</c:v>
                </c:pt>
                <c:pt idx="33">
                  <c:v>30.862051000000001</c:v>
                </c:pt>
                <c:pt idx="34">
                  <c:v>31.185721999999998</c:v>
                </c:pt>
                <c:pt idx="35">
                  <c:v>31.434086000000001</c:v>
                </c:pt>
                <c:pt idx="36">
                  <c:v>31.606605999999999</c:v>
                </c:pt>
                <c:pt idx="37">
                  <c:v>31.89724</c:v>
                </c:pt>
                <c:pt idx="38">
                  <c:v>32.126815999999998</c:v>
                </c:pt>
                <c:pt idx="39">
                  <c:v>32.361519000000001</c:v>
                </c:pt>
                <c:pt idx="40">
                  <c:v>32.630569000000001</c:v>
                </c:pt>
                <c:pt idx="41">
                  <c:v>32.914192</c:v>
                </c:pt>
                <c:pt idx="42">
                  <c:v>33.205750000000002</c:v>
                </c:pt>
                <c:pt idx="43">
                  <c:v>33.480491999999998</c:v>
                </c:pt>
                <c:pt idx="44">
                  <c:v>33.782761000000001</c:v>
                </c:pt>
                <c:pt idx="45">
                  <c:v>34.110157000000001</c:v>
                </c:pt>
                <c:pt idx="46">
                  <c:v>34.398411000000003</c:v>
                </c:pt>
                <c:pt idx="47">
                  <c:v>34.757458</c:v>
                </c:pt>
                <c:pt idx="48">
                  <c:v>35.091866000000003</c:v>
                </c:pt>
                <c:pt idx="49">
                  <c:v>35.422244999999997</c:v>
                </c:pt>
                <c:pt idx="50">
                  <c:v>35.687336000000002</c:v>
                </c:pt>
              </c:numCache>
            </c:numRef>
          </c:val>
          <c:smooth val="0"/>
        </c:ser>
        <c:dLbls>
          <c:showLegendKey val="0"/>
          <c:showVal val="0"/>
          <c:showCatName val="0"/>
          <c:showSerName val="0"/>
          <c:showPercent val="0"/>
          <c:showBubbleSize val="0"/>
        </c:dLbls>
        <c:smooth val="0"/>
        <c:axId val="-371061904"/>
        <c:axId val="-371061360"/>
        <c:extLst/>
      </c:lineChart>
      <c:catAx>
        <c:axId val="-371061904"/>
        <c:scaling>
          <c:orientation val="minMax"/>
        </c:scaling>
        <c:delete val="0"/>
        <c:axPos val="b"/>
        <c:numFmt formatCode="General" sourceLinked="1"/>
        <c:majorTickMark val="out"/>
        <c:minorTickMark val="none"/>
        <c:tickLblPos val="nextTo"/>
        <c:spPr>
          <a:noFill/>
          <a:ln w="9525" cap="flat" cmpd="sng" algn="ctr">
            <a:solidFill>
              <a:srgbClr val="000000"/>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371061360"/>
        <c:crossesAt val="0"/>
        <c:auto val="1"/>
        <c:lblAlgn val="ctr"/>
        <c:lblOffset val="100"/>
        <c:tickLblSkip val="10"/>
        <c:tickMarkSkip val="5"/>
        <c:noMultiLvlLbl val="0"/>
      </c:catAx>
      <c:valAx>
        <c:axId val="-371061360"/>
        <c:scaling>
          <c:orientation val="minMax"/>
          <c:max val="45"/>
          <c:min val="15"/>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low"/>
        <c:spPr>
          <a:noFill/>
          <a:ln w="22225">
            <a:solidFill>
              <a:srgbClr val="FFFFFF">
                <a:lumMod val="65000"/>
              </a:srgb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371061904"/>
        <c:crossesAt val="20"/>
        <c:crossBetween val="midCat"/>
        <c:majorUnit val="5"/>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400">
          <a:solidFill>
            <a:sysClr val="windowText" lastClr="000000"/>
          </a:solidFill>
        </a:defRPr>
      </a:pPr>
      <a:endParaRPr lang="en-US"/>
    </a:p>
  </c:txPr>
  <c:externalData r:id="rId4">
    <c:autoUpdate val="0"/>
  </c:externalData>
  <c:userShapes r:id="rId5"/>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1"/>
          <c:order val="0"/>
          <c:tx>
            <c:strRef>
              <c:f>Sheet1!$F$1</c:f>
              <c:strCache>
                <c:ptCount val="1"/>
                <c:pt idx="0">
                  <c:v>natural gas - iron &amp; steel industry</c:v>
                </c:pt>
              </c:strCache>
            </c:strRef>
          </c:tx>
          <c:spPr>
            <a:solidFill>
              <a:srgbClr val="0096D7"/>
            </a:solidFill>
            <a:ln>
              <a:noFill/>
            </a:ln>
          </c:spPr>
          <c:invertIfNegative val="0"/>
          <c:dPt>
            <c:idx val="0"/>
            <c:invertIfNegative val="0"/>
            <c:bubble3D val="0"/>
          </c:dPt>
          <c:dPt>
            <c:idx val="1"/>
            <c:invertIfNegative val="0"/>
            <c:bubble3D val="0"/>
            <c:spPr>
              <a:solidFill>
                <a:srgbClr val="0096D7">
                  <a:lumMod val="40000"/>
                  <a:lumOff val="60000"/>
                </a:srgbClr>
              </a:solidFill>
              <a:ln>
                <a:noFill/>
              </a:ln>
            </c:spPr>
          </c:dPt>
          <c:cat>
            <c:numRef>
              <c:f>Sheet1!$A$2:$A$33</c:f>
              <c:numCache>
                <c:formatCode>General</c:formatCode>
                <c:ptCount val="2"/>
                <c:pt idx="0">
                  <c:v>2019</c:v>
                </c:pt>
                <c:pt idx="1">
                  <c:v>2050</c:v>
                </c:pt>
              </c:numCache>
            </c:numRef>
          </c:cat>
          <c:val>
            <c:numRef>
              <c:f>Sheet1!$F$2:$F$33</c:f>
              <c:numCache>
                <c:formatCode>General</c:formatCode>
                <c:ptCount val="2"/>
                <c:pt idx="0">
                  <c:v>432.41650399999997</c:v>
                </c:pt>
                <c:pt idx="1">
                  <c:v>372.18951399999997</c:v>
                </c:pt>
              </c:numCache>
            </c:numRef>
          </c:val>
          <c:extLst/>
        </c:ser>
        <c:ser>
          <c:idx val="3"/>
          <c:order val="1"/>
          <c:tx>
            <c:strRef>
              <c:f>Sheet1!$B$1</c:f>
              <c:strCache>
                <c:ptCount val="1"/>
                <c:pt idx="0">
                  <c:v>distillate fuel oil - iron &amp; steel industry</c:v>
                </c:pt>
              </c:strCache>
            </c:strRef>
          </c:tx>
          <c:spPr>
            <a:solidFill>
              <a:srgbClr val="000000"/>
            </a:solidFill>
            <a:ln>
              <a:noFill/>
            </a:ln>
          </c:spPr>
          <c:invertIfNegative val="0"/>
          <c:dPt>
            <c:idx val="0"/>
            <c:invertIfNegative val="0"/>
            <c:bubble3D val="0"/>
          </c:dPt>
          <c:dPt>
            <c:idx val="1"/>
            <c:invertIfNegative val="0"/>
            <c:bubble3D val="0"/>
            <c:spPr>
              <a:solidFill>
                <a:srgbClr val="000000">
                  <a:lumMod val="65000"/>
                  <a:lumOff val="35000"/>
                </a:srgbClr>
              </a:solidFill>
              <a:ln>
                <a:noFill/>
              </a:ln>
            </c:spPr>
          </c:dPt>
          <c:cat>
            <c:numRef>
              <c:f>Sheet1!$A$2:$A$33</c:f>
              <c:numCache>
                <c:formatCode>General</c:formatCode>
                <c:ptCount val="2"/>
                <c:pt idx="0">
                  <c:v>2019</c:v>
                </c:pt>
                <c:pt idx="1">
                  <c:v>2050</c:v>
                </c:pt>
              </c:numCache>
            </c:numRef>
          </c:cat>
          <c:val>
            <c:numRef>
              <c:f>Sheet1!$B$2:$B$33</c:f>
              <c:numCache>
                <c:formatCode>General</c:formatCode>
                <c:ptCount val="2"/>
                <c:pt idx="0">
                  <c:v>2.6846950000000001</c:v>
                </c:pt>
                <c:pt idx="1">
                  <c:v>1.528394</c:v>
                </c:pt>
              </c:numCache>
            </c:numRef>
          </c:val>
          <c:extLst/>
        </c:ser>
        <c:ser>
          <c:idx val="2"/>
          <c:order val="2"/>
          <c:tx>
            <c:strRef>
              <c:f>Sheet1!$C$1</c:f>
              <c:strCache>
                <c:ptCount val="1"/>
                <c:pt idx="0">
                  <c:v>residual fuel oil - iron &amp; steel industry</c:v>
                </c:pt>
              </c:strCache>
            </c:strRef>
          </c:tx>
          <c:spPr>
            <a:solidFill>
              <a:srgbClr val="000000"/>
            </a:solidFill>
            <a:ln>
              <a:noFill/>
            </a:ln>
          </c:spPr>
          <c:invertIfNegative val="0"/>
          <c:dPt>
            <c:idx val="1"/>
            <c:invertIfNegative val="0"/>
            <c:bubble3D val="0"/>
            <c:spPr>
              <a:solidFill>
                <a:srgbClr val="000000">
                  <a:lumMod val="65000"/>
                  <a:lumOff val="35000"/>
                </a:srgbClr>
              </a:solidFill>
              <a:ln>
                <a:noFill/>
              </a:ln>
            </c:spPr>
          </c:dPt>
          <c:cat>
            <c:numRef>
              <c:f>Sheet1!$A$2:$A$33</c:f>
              <c:numCache>
                <c:formatCode>General</c:formatCode>
                <c:ptCount val="2"/>
                <c:pt idx="0">
                  <c:v>2019</c:v>
                </c:pt>
                <c:pt idx="1">
                  <c:v>2050</c:v>
                </c:pt>
              </c:numCache>
            </c:numRef>
          </c:cat>
          <c:val>
            <c:numRef>
              <c:f>Sheet1!$C$2:$C$33</c:f>
              <c:numCache>
                <c:formatCode>General</c:formatCode>
                <c:ptCount val="2"/>
                <c:pt idx="0">
                  <c:v>2.8816670000000002</c:v>
                </c:pt>
                <c:pt idx="1">
                  <c:v>2.987568</c:v>
                </c:pt>
              </c:numCache>
            </c:numRef>
          </c:val>
          <c:extLst/>
        </c:ser>
        <c:ser>
          <c:idx val="4"/>
          <c:order val="3"/>
          <c:tx>
            <c:strRef>
              <c:f>Sheet1!$D$1</c:f>
              <c:strCache>
                <c:ptCount val="1"/>
                <c:pt idx="0">
                  <c:v>propane - iron &amp; steel industry</c:v>
                </c:pt>
              </c:strCache>
            </c:strRef>
          </c:tx>
          <c:spPr>
            <a:solidFill>
              <a:srgbClr val="B38B09"/>
            </a:solidFill>
            <a:ln>
              <a:noFill/>
            </a:ln>
          </c:spPr>
          <c:invertIfNegative val="0"/>
          <c:dPt>
            <c:idx val="0"/>
            <c:invertIfNegative val="0"/>
            <c:bubble3D val="0"/>
            <c:spPr>
              <a:solidFill>
                <a:srgbClr val="675005"/>
              </a:solidFill>
              <a:ln>
                <a:noFill/>
              </a:ln>
            </c:spPr>
          </c:dPt>
          <c:cat>
            <c:numRef>
              <c:f>Sheet1!$A$2:$A$33</c:f>
              <c:numCache>
                <c:formatCode>General</c:formatCode>
                <c:ptCount val="2"/>
                <c:pt idx="0">
                  <c:v>2019</c:v>
                </c:pt>
                <c:pt idx="1">
                  <c:v>2050</c:v>
                </c:pt>
              </c:numCache>
            </c:numRef>
          </c:cat>
          <c:val>
            <c:numRef>
              <c:f>Sheet1!$D$2:$D$33</c:f>
              <c:numCache>
                <c:formatCode>General</c:formatCode>
                <c:ptCount val="2"/>
                <c:pt idx="0">
                  <c:v>0.19735800000000001</c:v>
                </c:pt>
                <c:pt idx="1">
                  <c:v>7.1305999999999994E-2</c:v>
                </c:pt>
              </c:numCache>
            </c:numRef>
          </c:val>
          <c:extLst/>
        </c:ser>
        <c:ser>
          <c:idx val="0"/>
          <c:order val="4"/>
          <c:tx>
            <c:strRef>
              <c:f>Sheet1!$E$1</c:f>
              <c:strCache>
                <c:ptCount val="1"/>
                <c:pt idx="0">
                  <c:v>petroleum products - iron &amp; steel industry</c:v>
                </c:pt>
              </c:strCache>
            </c:strRef>
          </c:tx>
          <c:spPr>
            <a:solidFill>
              <a:srgbClr val="BD732A"/>
            </a:solidFill>
            <a:ln>
              <a:noFill/>
            </a:ln>
          </c:spPr>
          <c:invertIfNegative val="0"/>
          <c:dPt>
            <c:idx val="1"/>
            <c:invertIfNegative val="0"/>
            <c:bubble3D val="0"/>
            <c:spPr>
              <a:solidFill>
                <a:srgbClr val="BD732A">
                  <a:lumMod val="40000"/>
                  <a:lumOff val="60000"/>
                </a:srgbClr>
              </a:solidFill>
              <a:ln>
                <a:noFill/>
              </a:ln>
            </c:spPr>
          </c:dPt>
          <c:cat>
            <c:numRef>
              <c:f>Sheet1!$A$2:$A$33</c:f>
              <c:numCache>
                <c:formatCode>General</c:formatCode>
                <c:ptCount val="2"/>
                <c:pt idx="0">
                  <c:v>2019</c:v>
                </c:pt>
                <c:pt idx="1">
                  <c:v>2050</c:v>
                </c:pt>
              </c:numCache>
            </c:numRef>
          </c:cat>
          <c:val>
            <c:numRef>
              <c:f>Sheet1!$E$2:$E$33</c:f>
              <c:numCache>
                <c:formatCode>General</c:formatCode>
                <c:ptCount val="2"/>
                <c:pt idx="0">
                  <c:v>18.74605</c:v>
                </c:pt>
                <c:pt idx="1">
                  <c:v>20.489912</c:v>
                </c:pt>
              </c:numCache>
            </c:numRef>
          </c:val>
          <c:extLst/>
        </c:ser>
        <c:ser>
          <c:idx val="5"/>
          <c:order val="5"/>
          <c:tx>
            <c:strRef>
              <c:f>Sheet1!$G$1</c:f>
              <c:strCache>
                <c:ptCount val="1"/>
                <c:pt idx="0">
                  <c:v>coal - iron &amp; steel industry</c:v>
                </c:pt>
              </c:strCache>
            </c:strRef>
          </c:tx>
          <c:spPr>
            <a:solidFill>
              <a:srgbClr val="A6A6A6"/>
            </a:solidFill>
            <a:ln>
              <a:noFill/>
            </a:ln>
          </c:spPr>
          <c:invertIfNegative val="0"/>
          <c:dPt>
            <c:idx val="1"/>
            <c:invertIfNegative val="0"/>
            <c:bubble3D val="0"/>
            <c:spPr>
              <a:solidFill>
                <a:srgbClr val="FFFFFF">
                  <a:lumMod val="85000"/>
                </a:srgbClr>
              </a:solidFill>
              <a:ln>
                <a:noFill/>
              </a:ln>
            </c:spPr>
          </c:dPt>
          <c:cat>
            <c:numRef>
              <c:f>Sheet1!$A$2:$A$33</c:f>
              <c:numCache>
                <c:formatCode>General</c:formatCode>
                <c:ptCount val="2"/>
                <c:pt idx="0">
                  <c:v>2019</c:v>
                </c:pt>
                <c:pt idx="1">
                  <c:v>2050</c:v>
                </c:pt>
              </c:numCache>
            </c:numRef>
          </c:cat>
          <c:val>
            <c:numRef>
              <c:f>Sheet1!$G$2:$G$33</c:f>
              <c:numCache>
                <c:formatCode>General</c:formatCode>
                <c:ptCount val="2"/>
                <c:pt idx="0">
                  <c:v>654.26226799999995</c:v>
                </c:pt>
                <c:pt idx="1">
                  <c:v>471.36441000000002</c:v>
                </c:pt>
              </c:numCache>
            </c:numRef>
          </c:val>
          <c:extLst/>
        </c:ser>
        <c:ser>
          <c:idx val="6"/>
          <c:order val="6"/>
          <c:tx>
            <c:strRef>
              <c:f>Sheet1!$H$1</c:f>
              <c:strCache>
                <c:ptCount val="1"/>
                <c:pt idx="0">
                  <c:v>renewables - iron &amp; steel industry</c:v>
                </c:pt>
              </c:strCache>
            </c:strRef>
          </c:tx>
          <c:spPr>
            <a:solidFill>
              <a:srgbClr val="5D9732"/>
            </a:solidFill>
            <a:ln>
              <a:noFill/>
            </a:ln>
          </c:spPr>
          <c:invertIfNegative val="0"/>
          <c:cat>
            <c:numRef>
              <c:f>Sheet1!$A$2:$A$33</c:f>
              <c:numCache>
                <c:formatCode>General</c:formatCode>
                <c:ptCount val="2"/>
                <c:pt idx="0">
                  <c:v>2019</c:v>
                </c:pt>
                <c:pt idx="1">
                  <c:v>2050</c:v>
                </c:pt>
              </c:numCache>
            </c:numRef>
          </c:cat>
          <c:val>
            <c:numRef>
              <c:f>Sheet1!$H$2:$H$33</c:f>
              <c:numCache>
                <c:formatCode>General</c:formatCode>
                <c:ptCount val="2"/>
                <c:pt idx="0">
                  <c:v>0</c:v>
                </c:pt>
                <c:pt idx="1">
                  <c:v>0</c:v>
                </c:pt>
              </c:numCache>
            </c:numRef>
          </c:val>
          <c:extLst xmlns:c15="http://schemas.microsoft.com/office/drawing/2012/chart"/>
        </c:ser>
        <c:ser>
          <c:idx val="7"/>
          <c:order val="7"/>
          <c:tx>
            <c:strRef>
              <c:f>Sheet1!$I$1</c:f>
              <c:strCache>
                <c:ptCount val="1"/>
                <c:pt idx="0">
                  <c:v>purchased electricity - iron &amp; steel industry</c:v>
                </c:pt>
              </c:strCache>
            </c:strRef>
          </c:tx>
          <c:spPr>
            <a:solidFill>
              <a:srgbClr val="FFC702"/>
            </a:solidFill>
            <a:ln>
              <a:noFill/>
            </a:ln>
          </c:spPr>
          <c:invertIfNegative val="0"/>
          <c:dPt>
            <c:idx val="1"/>
            <c:invertIfNegative val="0"/>
            <c:bubble3D val="0"/>
            <c:spPr>
              <a:solidFill>
                <a:srgbClr val="FFC702">
                  <a:lumMod val="40000"/>
                  <a:lumOff val="60000"/>
                </a:srgbClr>
              </a:solidFill>
              <a:ln>
                <a:noFill/>
              </a:ln>
            </c:spPr>
          </c:dPt>
          <c:cat>
            <c:numRef>
              <c:f>Sheet1!$A$2:$A$33</c:f>
              <c:numCache>
                <c:formatCode>General</c:formatCode>
                <c:ptCount val="2"/>
                <c:pt idx="0">
                  <c:v>2019</c:v>
                </c:pt>
                <c:pt idx="1">
                  <c:v>2050</c:v>
                </c:pt>
              </c:numCache>
            </c:numRef>
          </c:cat>
          <c:val>
            <c:numRef>
              <c:f>Sheet1!$I$2:$I$33</c:f>
              <c:numCache>
                <c:formatCode>General</c:formatCode>
                <c:ptCount val="2"/>
                <c:pt idx="0">
                  <c:v>210.04583700000001</c:v>
                </c:pt>
                <c:pt idx="1">
                  <c:v>203.791855</c:v>
                </c:pt>
              </c:numCache>
            </c:numRef>
          </c:val>
          <c:extLst xmlns:c15="http://schemas.microsoft.com/office/drawing/2012/chart"/>
        </c:ser>
        <c:dLbls>
          <c:showLegendKey val="0"/>
          <c:showVal val="0"/>
          <c:showCatName val="0"/>
          <c:showSerName val="0"/>
          <c:showPercent val="0"/>
          <c:showBubbleSize val="0"/>
        </c:dLbls>
        <c:gapWidth val="0"/>
        <c:overlap val="100"/>
        <c:axId val="-366180912"/>
        <c:axId val="-366188528"/>
      </c:barChart>
      <c:catAx>
        <c:axId val="-366180912"/>
        <c:scaling>
          <c:orientation val="maxMin"/>
        </c:scaling>
        <c:delete val="1"/>
        <c:axPos val="l"/>
        <c:numFmt formatCode="General" sourceLinked="1"/>
        <c:majorTickMark val="none"/>
        <c:minorTickMark val="none"/>
        <c:tickLblPos val="nextTo"/>
        <c:crossAx val="-366188528"/>
        <c:crosses val="autoZero"/>
        <c:auto val="1"/>
        <c:lblAlgn val="ctr"/>
        <c:lblOffset val="100"/>
        <c:noMultiLvlLbl val="0"/>
      </c:catAx>
      <c:valAx>
        <c:axId val="-366188528"/>
        <c:scaling>
          <c:orientation val="minMax"/>
          <c:min val="0"/>
        </c:scaling>
        <c:delete val="1"/>
        <c:axPos val="b"/>
        <c:majorGridlines>
          <c:spPr>
            <a:ln>
              <a:solidFill>
                <a:schemeClr val="bg1">
                  <a:lumMod val="65000"/>
                </a:schemeClr>
              </a:solidFill>
            </a:ln>
          </c:spPr>
        </c:majorGridlines>
        <c:numFmt formatCode="0%" sourceLinked="1"/>
        <c:majorTickMark val="out"/>
        <c:minorTickMark val="none"/>
        <c:tickLblPos val="nextTo"/>
        <c:crossAx val="-366180912"/>
        <c:crosses val="max"/>
        <c:crossBetween val="between"/>
        <c:majorUnit val="0.25"/>
      </c:valAx>
    </c:plotArea>
    <c:plotVisOnly val="1"/>
    <c:dispBlanksAs val="gap"/>
    <c:showDLblsOverMax val="0"/>
  </c:chart>
  <c:spPr>
    <a:ln>
      <a:noFill/>
    </a:ln>
  </c:spPr>
  <c:txPr>
    <a:bodyPr/>
    <a:lstStyle/>
    <a:p>
      <a:pPr>
        <a:defRPr sz="14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1"/>
          <c:order val="0"/>
          <c:tx>
            <c:strRef>
              <c:f>Sheet1!$F$1</c:f>
              <c:strCache>
                <c:ptCount val="1"/>
                <c:pt idx="0">
                  <c:v>natural gas - aluminum industry</c:v>
                </c:pt>
              </c:strCache>
            </c:strRef>
          </c:tx>
          <c:spPr>
            <a:solidFill>
              <a:srgbClr val="0096D7"/>
            </a:solidFill>
            <a:ln>
              <a:noFill/>
            </a:ln>
          </c:spPr>
          <c:invertIfNegative val="0"/>
          <c:dPt>
            <c:idx val="0"/>
            <c:invertIfNegative val="0"/>
            <c:bubble3D val="0"/>
          </c:dPt>
          <c:dPt>
            <c:idx val="1"/>
            <c:invertIfNegative val="0"/>
            <c:bubble3D val="0"/>
            <c:spPr>
              <a:solidFill>
                <a:srgbClr val="0096D7">
                  <a:lumMod val="40000"/>
                  <a:lumOff val="60000"/>
                </a:srgbClr>
              </a:solidFill>
              <a:ln>
                <a:noFill/>
              </a:ln>
            </c:spPr>
          </c:dPt>
          <c:cat>
            <c:numRef>
              <c:f>Sheet1!$A$2:$A$33</c:f>
              <c:numCache>
                <c:formatCode>General</c:formatCode>
                <c:ptCount val="2"/>
                <c:pt idx="0">
                  <c:v>2019</c:v>
                </c:pt>
                <c:pt idx="1">
                  <c:v>2050</c:v>
                </c:pt>
              </c:numCache>
            </c:numRef>
          </c:cat>
          <c:val>
            <c:numRef>
              <c:f>Sheet1!$F$2:$F$33</c:f>
              <c:numCache>
                <c:formatCode>General</c:formatCode>
                <c:ptCount val="2"/>
                <c:pt idx="0">
                  <c:v>108.48111</c:v>
                </c:pt>
                <c:pt idx="1">
                  <c:v>120.61921700000001</c:v>
                </c:pt>
              </c:numCache>
            </c:numRef>
          </c:val>
          <c:extLst/>
        </c:ser>
        <c:ser>
          <c:idx val="3"/>
          <c:order val="1"/>
          <c:tx>
            <c:strRef>
              <c:f>Sheet1!$B$1</c:f>
              <c:strCache>
                <c:ptCount val="1"/>
                <c:pt idx="0">
                  <c:v>residual fuel oil - aluminum industry</c:v>
                </c:pt>
              </c:strCache>
            </c:strRef>
          </c:tx>
          <c:spPr>
            <a:solidFill>
              <a:srgbClr val="000000"/>
            </a:solidFill>
            <a:ln>
              <a:noFill/>
            </a:ln>
          </c:spPr>
          <c:invertIfNegative val="0"/>
          <c:dPt>
            <c:idx val="0"/>
            <c:invertIfNegative val="0"/>
            <c:bubble3D val="0"/>
          </c:dPt>
          <c:cat>
            <c:numRef>
              <c:f>Sheet1!$A$2:$A$33</c:f>
              <c:numCache>
                <c:formatCode>General</c:formatCode>
                <c:ptCount val="2"/>
                <c:pt idx="0">
                  <c:v>2019</c:v>
                </c:pt>
                <c:pt idx="1">
                  <c:v>2050</c:v>
                </c:pt>
              </c:numCache>
            </c:numRef>
          </c:cat>
          <c:val>
            <c:numRef>
              <c:f>Sheet1!$B$2:$B$33</c:f>
              <c:numCache>
                <c:formatCode>General</c:formatCode>
                <c:ptCount val="2"/>
                <c:pt idx="0">
                  <c:v>0</c:v>
                </c:pt>
                <c:pt idx="1">
                  <c:v>0</c:v>
                </c:pt>
              </c:numCache>
            </c:numRef>
          </c:val>
          <c:extLst/>
        </c:ser>
        <c:ser>
          <c:idx val="2"/>
          <c:order val="2"/>
          <c:tx>
            <c:strRef>
              <c:f>Sheet1!$C$1</c:f>
              <c:strCache>
                <c:ptCount val="1"/>
                <c:pt idx="0">
                  <c:v>distillate fuel oil - aluminum industry</c:v>
                </c:pt>
              </c:strCache>
            </c:strRef>
          </c:tx>
          <c:spPr>
            <a:solidFill>
              <a:srgbClr val="000000"/>
            </a:solidFill>
            <a:ln>
              <a:noFill/>
            </a:ln>
          </c:spPr>
          <c:invertIfNegative val="0"/>
          <c:dPt>
            <c:idx val="1"/>
            <c:invertIfNegative val="0"/>
            <c:bubble3D val="0"/>
            <c:spPr>
              <a:solidFill>
                <a:srgbClr val="000000">
                  <a:lumMod val="65000"/>
                  <a:lumOff val="35000"/>
                </a:srgbClr>
              </a:solidFill>
              <a:ln>
                <a:noFill/>
              </a:ln>
            </c:spPr>
          </c:dPt>
          <c:cat>
            <c:numRef>
              <c:f>Sheet1!$A$2:$A$33</c:f>
              <c:numCache>
                <c:formatCode>General</c:formatCode>
                <c:ptCount val="2"/>
                <c:pt idx="0">
                  <c:v>2019</c:v>
                </c:pt>
                <c:pt idx="1">
                  <c:v>2050</c:v>
                </c:pt>
              </c:numCache>
            </c:numRef>
          </c:cat>
          <c:val>
            <c:numRef>
              <c:f>Sheet1!$C$2:$C$33</c:f>
              <c:numCache>
                <c:formatCode>General</c:formatCode>
                <c:ptCount val="2"/>
                <c:pt idx="0">
                  <c:v>1.028626</c:v>
                </c:pt>
                <c:pt idx="1">
                  <c:v>0.72891799999999995</c:v>
                </c:pt>
              </c:numCache>
            </c:numRef>
          </c:val>
          <c:extLst/>
        </c:ser>
        <c:ser>
          <c:idx val="4"/>
          <c:order val="3"/>
          <c:tx>
            <c:strRef>
              <c:f>Sheet1!$D$1</c:f>
              <c:strCache>
                <c:ptCount val="1"/>
                <c:pt idx="0">
                  <c:v>propane - aluminum industry</c:v>
                </c:pt>
              </c:strCache>
            </c:strRef>
          </c:tx>
          <c:spPr>
            <a:solidFill>
              <a:srgbClr val="675005"/>
            </a:solidFill>
            <a:ln>
              <a:noFill/>
            </a:ln>
          </c:spPr>
          <c:invertIfNegative val="0"/>
          <c:cat>
            <c:numRef>
              <c:f>Sheet1!$A$2:$A$33</c:f>
              <c:numCache>
                <c:formatCode>General</c:formatCode>
                <c:ptCount val="2"/>
                <c:pt idx="0">
                  <c:v>2019</c:v>
                </c:pt>
                <c:pt idx="1">
                  <c:v>2050</c:v>
                </c:pt>
              </c:numCache>
            </c:numRef>
          </c:cat>
          <c:val>
            <c:numRef>
              <c:f>Sheet1!$D$2:$D$33</c:f>
              <c:numCache>
                <c:formatCode>General</c:formatCode>
                <c:ptCount val="2"/>
                <c:pt idx="0">
                  <c:v>0.109694</c:v>
                </c:pt>
                <c:pt idx="1">
                  <c:v>4.8108999999999999E-2</c:v>
                </c:pt>
              </c:numCache>
            </c:numRef>
          </c:val>
          <c:extLst/>
        </c:ser>
        <c:ser>
          <c:idx val="0"/>
          <c:order val="4"/>
          <c:tx>
            <c:strRef>
              <c:f>Sheet1!$E$1</c:f>
              <c:strCache>
                <c:ptCount val="1"/>
                <c:pt idx="0">
                  <c:v>petroleum products - aluminum industry</c:v>
                </c:pt>
              </c:strCache>
            </c:strRef>
          </c:tx>
          <c:spPr>
            <a:solidFill>
              <a:srgbClr val="BD732A"/>
            </a:solidFill>
            <a:ln>
              <a:noFill/>
            </a:ln>
          </c:spPr>
          <c:invertIfNegative val="0"/>
          <c:dPt>
            <c:idx val="1"/>
            <c:invertIfNegative val="0"/>
            <c:bubble3D val="0"/>
            <c:spPr>
              <a:solidFill>
                <a:srgbClr val="BD732A">
                  <a:lumMod val="40000"/>
                  <a:lumOff val="60000"/>
                </a:srgbClr>
              </a:solidFill>
              <a:ln>
                <a:noFill/>
              </a:ln>
            </c:spPr>
          </c:dPt>
          <c:cat>
            <c:numRef>
              <c:f>Sheet1!$A$2:$A$33</c:f>
              <c:numCache>
                <c:formatCode>General</c:formatCode>
                <c:ptCount val="2"/>
                <c:pt idx="0">
                  <c:v>2019</c:v>
                </c:pt>
                <c:pt idx="1">
                  <c:v>2050</c:v>
                </c:pt>
              </c:numCache>
            </c:numRef>
          </c:cat>
          <c:val>
            <c:numRef>
              <c:f>Sheet1!$E$2:$E$33</c:f>
              <c:numCache>
                <c:formatCode>General</c:formatCode>
                <c:ptCount val="2"/>
                <c:pt idx="0">
                  <c:v>10.618423</c:v>
                </c:pt>
                <c:pt idx="1">
                  <c:v>8.8366849999999992</c:v>
                </c:pt>
              </c:numCache>
            </c:numRef>
          </c:val>
          <c:extLst/>
        </c:ser>
        <c:ser>
          <c:idx val="5"/>
          <c:order val="5"/>
          <c:tx>
            <c:strRef>
              <c:f>Sheet1!$G$1</c:f>
              <c:strCache>
                <c:ptCount val="1"/>
                <c:pt idx="0">
                  <c:v>coal - aluminum industry</c:v>
                </c:pt>
              </c:strCache>
            </c:strRef>
          </c:tx>
          <c:spPr>
            <a:solidFill>
              <a:srgbClr val="A6A6A6"/>
            </a:solidFill>
            <a:ln>
              <a:noFill/>
            </a:ln>
          </c:spPr>
          <c:invertIfNegative val="0"/>
          <c:cat>
            <c:numRef>
              <c:f>Sheet1!$A$2:$A$33</c:f>
              <c:numCache>
                <c:formatCode>General</c:formatCode>
                <c:ptCount val="2"/>
                <c:pt idx="0">
                  <c:v>2019</c:v>
                </c:pt>
                <c:pt idx="1">
                  <c:v>2050</c:v>
                </c:pt>
              </c:numCache>
            </c:numRef>
          </c:cat>
          <c:val>
            <c:numRef>
              <c:f>Sheet1!$G$2:$G$33</c:f>
              <c:numCache>
                <c:formatCode>General</c:formatCode>
                <c:ptCount val="2"/>
                <c:pt idx="0">
                  <c:v>0</c:v>
                </c:pt>
                <c:pt idx="1">
                  <c:v>0</c:v>
                </c:pt>
              </c:numCache>
            </c:numRef>
          </c:val>
        </c:ser>
        <c:ser>
          <c:idx val="6"/>
          <c:order val="6"/>
          <c:tx>
            <c:strRef>
              <c:f>Sheet1!$H$1</c:f>
              <c:strCache>
                <c:ptCount val="1"/>
                <c:pt idx="0">
                  <c:v>renewables - aluminum industry</c:v>
                </c:pt>
              </c:strCache>
            </c:strRef>
          </c:tx>
          <c:spPr>
            <a:solidFill>
              <a:srgbClr val="5D9732"/>
            </a:solidFill>
            <a:ln>
              <a:noFill/>
            </a:ln>
          </c:spPr>
          <c:invertIfNegative val="0"/>
          <c:cat>
            <c:numRef>
              <c:f>Sheet1!$A$2:$A$33</c:f>
              <c:numCache>
                <c:formatCode>General</c:formatCode>
                <c:ptCount val="2"/>
                <c:pt idx="0">
                  <c:v>2019</c:v>
                </c:pt>
                <c:pt idx="1">
                  <c:v>2050</c:v>
                </c:pt>
              </c:numCache>
            </c:numRef>
          </c:cat>
          <c:val>
            <c:numRef>
              <c:f>Sheet1!$H$2:$H$33</c:f>
              <c:numCache>
                <c:formatCode>General</c:formatCode>
                <c:ptCount val="2"/>
                <c:pt idx="0">
                  <c:v>0</c:v>
                </c:pt>
                <c:pt idx="1">
                  <c:v>0</c:v>
                </c:pt>
              </c:numCache>
            </c:numRef>
          </c:val>
          <c:extLst xmlns:c15="http://schemas.microsoft.com/office/drawing/2012/chart"/>
        </c:ser>
        <c:ser>
          <c:idx val="7"/>
          <c:order val="7"/>
          <c:tx>
            <c:strRef>
              <c:f>Sheet1!$I$1</c:f>
              <c:strCache>
                <c:ptCount val="1"/>
                <c:pt idx="0">
                  <c:v>purchased electricity - aluminum industry</c:v>
                </c:pt>
              </c:strCache>
            </c:strRef>
          </c:tx>
          <c:spPr>
            <a:solidFill>
              <a:srgbClr val="FFC702"/>
            </a:solidFill>
            <a:ln>
              <a:noFill/>
            </a:ln>
          </c:spPr>
          <c:invertIfNegative val="0"/>
          <c:dPt>
            <c:idx val="0"/>
            <c:invertIfNegative val="0"/>
            <c:bubble3D val="0"/>
          </c:dPt>
          <c:dPt>
            <c:idx val="1"/>
            <c:invertIfNegative val="0"/>
            <c:bubble3D val="0"/>
            <c:spPr>
              <a:solidFill>
                <a:srgbClr val="FFC702">
                  <a:lumMod val="40000"/>
                  <a:lumOff val="60000"/>
                </a:srgbClr>
              </a:solidFill>
              <a:ln>
                <a:noFill/>
              </a:ln>
            </c:spPr>
          </c:dPt>
          <c:cat>
            <c:numRef>
              <c:f>Sheet1!$A$2:$A$33</c:f>
              <c:numCache>
                <c:formatCode>General</c:formatCode>
                <c:ptCount val="2"/>
                <c:pt idx="0">
                  <c:v>2019</c:v>
                </c:pt>
                <c:pt idx="1">
                  <c:v>2050</c:v>
                </c:pt>
              </c:numCache>
            </c:numRef>
          </c:cat>
          <c:val>
            <c:numRef>
              <c:f>Sheet1!$I$2:$I$33</c:f>
              <c:numCache>
                <c:formatCode>General</c:formatCode>
                <c:ptCount val="2"/>
                <c:pt idx="0">
                  <c:v>98.222579999999994</c:v>
                </c:pt>
                <c:pt idx="1">
                  <c:v>121.05392500000001</c:v>
                </c:pt>
              </c:numCache>
            </c:numRef>
          </c:val>
          <c:extLst/>
        </c:ser>
        <c:dLbls>
          <c:showLegendKey val="0"/>
          <c:showVal val="0"/>
          <c:showCatName val="0"/>
          <c:showSerName val="0"/>
          <c:showPercent val="0"/>
          <c:showBubbleSize val="0"/>
        </c:dLbls>
        <c:gapWidth val="0"/>
        <c:overlap val="100"/>
        <c:axId val="-366185808"/>
        <c:axId val="-366185264"/>
        <c:extLst/>
      </c:barChart>
      <c:catAx>
        <c:axId val="-366185808"/>
        <c:scaling>
          <c:orientation val="maxMin"/>
        </c:scaling>
        <c:delete val="1"/>
        <c:axPos val="l"/>
        <c:numFmt formatCode="General" sourceLinked="1"/>
        <c:majorTickMark val="none"/>
        <c:minorTickMark val="none"/>
        <c:tickLblPos val="nextTo"/>
        <c:crossAx val="-366185264"/>
        <c:crosses val="autoZero"/>
        <c:auto val="1"/>
        <c:lblAlgn val="ctr"/>
        <c:lblOffset val="100"/>
        <c:noMultiLvlLbl val="0"/>
      </c:catAx>
      <c:valAx>
        <c:axId val="-366185264"/>
        <c:scaling>
          <c:orientation val="minMax"/>
        </c:scaling>
        <c:delete val="1"/>
        <c:axPos val="b"/>
        <c:majorGridlines>
          <c:spPr>
            <a:ln>
              <a:solidFill>
                <a:schemeClr val="bg1">
                  <a:lumMod val="65000"/>
                </a:schemeClr>
              </a:solidFill>
            </a:ln>
          </c:spPr>
        </c:majorGridlines>
        <c:numFmt formatCode="0%" sourceLinked="1"/>
        <c:majorTickMark val="out"/>
        <c:minorTickMark val="none"/>
        <c:tickLblPos val="nextTo"/>
        <c:crossAx val="-366185808"/>
        <c:crosses val="max"/>
        <c:crossBetween val="between"/>
        <c:majorUnit val="0.25"/>
      </c:valAx>
    </c:plotArea>
    <c:plotVisOnly val="1"/>
    <c:dispBlanksAs val="gap"/>
    <c:showDLblsOverMax val="0"/>
  </c:chart>
  <c:spPr>
    <a:ln>
      <a:noFill/>
    </a:ln>
  </c:spPr>
  <c:txPr>
    <a:bodyPr/>
    <a:lstStyle/>
    <a:p>
      <a:pPr>
        <a:defRPr sz="14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1"/>
          <c:order val="0"/>
          <c:tx>
            <c:strRef>
              <c:f>Sheet1!$F$1</c:f>
              <c:strCache>
                <c:ptCount val="1"/>
                <c:pt idx="0">
                  <c:v>natural gas - glass industry</c:v>
                </c:pt>
              </c:strCache>
            </c:strRef>
          </c:tx>
          <c:spPr>
            <a:solidFill>
              <a:srgbClr val="0096D7"/>
            </a:solidFill>
            <a:ln>
              <a:noFill/>
            </a:ln>
          </c:spPr>
          <c:invertIfNegative val="0"/>
          <c:dPt>
            <c:idx val="0"/>
            <c:invertIfNegative val="0"/>
            <c:bubble3D val="0"/>
          </c:dPt>
          <c:dPt>
            <c:idx val="1"/>
            <c:invertIfNegative val="0"/>
            <c:bubble3D val="0"/>
            <c:spPr>
              <a:solidFill>
                <a:srgbClr val="0096D7">
                  <a:lumMod val="40000"/>
                  <a:lumOff val="60000"/>
                </a:srgbClr>
              </a:solidFill>
              <a:ln>
                <a:noFill/>
              </a:ln>
            </c:spPr>
          </c:dPt>
          <c:cat>
            <c:numRef>
              <c:f>Sheet1!$A$2:$A$33</c:f>
              <c:numCache>
                <c:formatCode>General</c:formatCode>
                <c:ptCount val="2"/>
                <c:pt idx="0">
                  <c:v>2019</c:v>
                </c:pt>
                <c:pt idx="1">
                  <c:v>2050</c:v>
                </c:pt>
              </c:numCache>
            </c:numRef>
          </c:cat>
          <c:val>
            <c:numRef>
              <c:f>Sheet1!$F$2:$F$33</c:f>
              <c:numCache>
                <c:formatCode>General</c:formatCode>
                <c:ptCount val="2"/>
                <c:pt idx="0">
                  <c:v>205.14591999999999</c:v>
                </c:pt>
                <c:pt idx="1">
                  <c:v>235.907196</c:v>
                </c:pt>
              </c:numCache>
            </c:numRef>
          </c:val>
          <c:extLst/>
        </c:ser>
        <c:ser>
          <c:idx val="3"/>
          <c:order val="1"/>
          <c:tx>
            <c:strRef>
              <c:f>Sheet1!$B$1</c:f>
              <c:strCache>
                <c:ptCount val="1"/>
                <c:pt idx="0">
                  <c:v>residual fuel oil - glass industry</c:v>
                </c:pt>
              </c:strCache>
            </c:strRef>
          </c:tx>
          <c:spPr>
            <a:solidFill>
              <a:srgbClr val="0096D7"/>
            </a:solidFill>
            <a:ln>
              <a:noFill/>
            </a:ln>
          </c:spPr>
          <c:invertIfNegative val="0"/>
          <c:dPt>
            <c:idx val="0"/>
            <c:invertIfNegative val="0"/>
            <c:bubble3D val="0"/>
          </c:dPt>
          <c:cat>
            <c:numRef>
              <c:f>Sheet1!$A$2:$A$33</c:f>
              <c:numCache>
                <c:formatCode>General</c:formatCode>
                <c:ptCount val="2"/>
                <c:pt idx="0">
                  <c:v>2019</c:v>
                </c:pt>
                <c:pt idx="1">
                  <c:v>2050</c:v>
                </c:pt>
              </c:numCache>
            </c:numRef>
          </c:cat>
          <c:val>
            <c:numRef>
              <c:f>Sheet1!$B$2:$B$33</c:f>
              <c:numCache>
                <c:formatCode>General</c:formatCode>
                <c:ptCount val="2"/>
                <c:pt idx="0">
                  <c:v>0</c:v>
                </c:pt>
                <c:pt idx="1">
                  <c:v>0</c:v>
                </c:pt>
              </c:numCache>
            </c:numRef>
          </c:val>
          <c:extLst/>
        </c:ser>
        <c:ser>
          <c:idx val="2"/>
          <c:order val="2"/>
          <c:tx>
            <c:strRef>
              <c:f>Sheet1!$C$1</c:f>
              <c:strCache>
                <c:ptCount val="1"/>
                <c:pt idx="0">
                  <c:v>distillate fuel oil - glass industry</c:v>
                </c:pt>
              </c:strCache>
            </c:strRef>
          </c:tx>
          <c:spPr>
            <a:solidFill>
              <a:srgbClr val="675005"/>
            </a:solidFill>
            <a:ln>
              <a:noFill/>
            </a:ln>
          </c:spPr>
          <c:invertIfNegative val="0"/>
          <c:dPt>
            <c:idx val="0"/>
            <c:invertIfNegative val="0"/>
            <c:bubble3D val="0"/>
            <c:spPr>
              <a:solidFill>
                <a:srgbClr val="000000"/>
              </a:solidFill>
              <a:ln>
                <a:noFill/>
              </a:ln>
            </c:spPr>
          </c:dPt>
          <c:dPt>
            <c:idx val="1"/>
            <c:invertIfNegative val="0"/>
            <c:bubble3D val="0"/>
            <c:spPr>
              <a:solidFill>
                <a:srgbClr val="000000">
                  <a:lumMod val="65000"/>
                  <a:lumOff val="35000"/>
                </a:srgbClr>
              </a:solidFill>
              <a:ln>
                <a:noFill/>
              </a:ln>
            </c:spPr>
          </c:dPt>
          <c:cat>
            <c:numRef>
              <c:f>Sheet1!$A$2:$A$33</c:f>
              <c:numCache>
                <c:formatCode>General</c:formatCode>
                <c:ptCount val="2"/>
                <c:pt idx="0">
                  <c:v>2019</c:v>
                </c:pt>
                <c:pt idx="1">
                  <c:v>2050</c:v>
                </c:pt>
              </c:numCache>
            </c:numRef>
          </c:cat>
          <c:val>
            <c:numRef>
              <c:f>Sheet1!$C$2:$C$33</c:f>
              <c:numCache>
                <c:formatCode>General</c:formatCode>
                <c:ptCount val="2"/>
                <c:pt idx="0">
                  <c:v>0.41736699999999999</c:v>
                </c:pt>
                <c:pt idx="1">
                  <c:v>0.39860299999999999</c:v>
                </c:pt>
              </c:numCache>
            </c:numRef>
          </c:val>
          <c:extLst/>
        </c:ser>
        <c:ser>
          <c:idx val="4"/>
          <c:order val="3"/>
          <c:tx>
            <c:strRef>
              <c:f>Sheet1!$D$1</c:f>
              <c:strCache>
                <c:ptCount val="1"/>
                <c:pt idx="0">
                  <c:v>propane - glass industry</c:v>
                </c:pt>
              </c:strCache>
            </c:strRef>
          </c:tx>
          <c:spPr>
            <a:solidFill>
              <a:srgbClr val="B38B09"/>
            </a:solidFill>
            <a:ln>
              <a:noFill/>
            </a:ln>
          </c:spPr>
          <c:invertIfNegative val="0"/>
          <c:dPt>
            <c:idx val="0"/>
            <c:invertIfNegative val="0"/>
            <c:bubble3D val="0"/>
            <c:spPr>
              <a:solidFill>
                <a:srgbClr val="675005"/>
              </a:solidFill>
              <a:ln>
                <a:noFill/>
              </a:ln>
            </c:spPr>
          </c:dPt>
          <c:cat>
            <c:numRef>
              <c:f>Sheet1!$A$2:$A$33</c:f>
              <c:numCache>
                <c:formatCode>General</c:formatCode>
                <c:ptCount val="2"/>
                <c:pt idx="0">
                  <c:v>2019</c:v>
                </c:pt>
                <c:pt idx="1">
                  <c:v>2050</c:v>
                </c:pt>
              </c:numCache>
            </c:numRef>
          </c:cat>
          <c:val>
            <c:numRef>
              <c:f>Sheet1!$D$2:$D$33</c:f>
              <c:numCache>
                <c:formatCode>General</c:formatCode>
                <c:ptCount val="2"/>
                <c:pt idx="0">
                  <c:v>1.3677980000000001</c:v>
                </c:pt>
                <c:pt idx="1">
                  <c:v>0.81589100000000003</c:v>
                </c:pt>
              </c:numCache>
            </c:numRef>
          </c:val>
          <c:extLst/>
        </c:ser>
        <c:ser>
          <c:idx val="0"/>
          <c:order val="4"/>
          <c:tx>
            <c:strRef>
              <c:f>Sheet1!$E$1</c:f>
              <c:strCache>
                <c:ptCount val="1"/>
                <c:pt idx="0">
                  <c:v>petroleum products - glass industry</c:v>
                </c:pt>
              </c:strCache>
            </c:strRef>
          </c:tx>
          <c:spPr>
            <a:solidFill>
              <a:srgbClr val="BD732A"/>
            </a:solidFill>
            <a:ln>
              <a:noFill/>
            </a:ln>
          </c:spPr>
          <c:invertIfNegative val="0"/>
          <c:cat>
            <c:numRef>
              <c:f>Sheet1!$A$2:$A$33</c:f>
              <c:numCache>
                <c:formatCode>General</c:formatCode>
                <c:ptCount val="2"/>
                <c:pt idx="0">
                  <c:v>2019</c:v>
                </c:pt>
                <c:pt idx="1">
                  <c:v>2050</c:v>
                </c:pt>
              </c:numCache>
            </c:numRef>
          </c:cat>
          <c:val>
            <c:numRef>
              <c:f>Sheet1!$E$2:$E$33</c:f>
              <c:numCache>
                <c:formatCode>General</c:formatCode>
                <c:ptCount val="2"/>
                <c:pt idx="0">
                  <c:v>0</c:v>
                </c:pt>
                <c:pt idx="1">
                  <c:v>0</c:v>
                </c:pt>
              </c:numCache>
            </c:numRef>
          </c:val>
          <c:extLst/>
        </c:ser>
        <c:ser>
          <c:idx val="5"/>
          <c:order val="5"/>
          <c:tx>
            <c:strRef>
              <c:f>Sheet1!$G$1</c:f>
              <c:strCache>
                <c:ptCount val="1"/>
                <c:pt idx="0">
                  <c:v>coal - glass industry</c:v>
                </c:pt>
              </c:strCache>
            </c:strRef>
          </c:tx>
          <c:spPr>
            <a:solidFill>
              <a:srgbClr val="FFFFFF">
                <a:lumMod val="75000"/>
              </a:srgbClr>
            </a:solidFill>
            <a:ln>
              <a:noFill/>
            </a:ln>
          </c:spPr>
          <c:invertIfNegative val="0"/>
          <c:dPt>
            <c:idx val="0"/>
            <c:invertIfNegative val="0"/>
            <c:bubble3D val="0"/>
          </c:dPt>
          <c:cat>
            <c:numRef>
              <c:f>Sheet1!$A$2:$A$33</c:f>
              <c:numCache>
                <c:formatCode>General</c:formatCode>
                <c:ptCount val="2"/>
                <c:pt idx="0">
                  <c:v>2019</c:v>
                </c:pt>
                <c:pt idx="1">
                  <c:v>2050</c:v>
                </c:pt>
              </c:numCache>
            </c:numRef>
          </c:cat>
          <c:val>
            <c:numRef>
              <c:f>Sheet1!$G$2:$G$33</c:f>
              <c:numCache>
                <c:formatCode>General</c:formatCode>
                <c:ptCount val="2"/>
                <c:pt idx="0">
                  <c:v>0</c:v>
                </c:pt>
                <c:pt idx="1">
                  <c:v>0</c:v>
                </c:pt>
              </c:numCache>
            </c:numRef>
          </c:val>
          <c:extLst/>
        </c:ser>
        <c:ser>
          <c:idx val="6"/>
          <c:order val="6"/>
          <c:tx>
            <c:strRef>
              <c:f>Sheet1!$H$1</c:f>
              <c:strCache>
                <c:ptCount val="1"/>
                <c:pt idx="0">
                  <c:v>purchased electricity - glass industry</c:v>
                </c:pt>
              </c:strCache>
            </c:strRef>
          </c:tx>
          <c:spPr>
            <a:solidFill>
              <a:srgbClr val="FFC702"/>
            </a:solidFill>
            <a:ln>
              <a:noFill/>
            </a:ln>
          </c:spPr>
          <c:invertIfNegative val="0"/>
          <c:dPt>
            <c:idx val="1"/>
            <c:invertIfNegative val="0"/>
            <c:bubble3D val="0"/>
            <c:spPr>
              <a:solidFill>
                <a:srgbClr val="FFC702">
                  <a:lumMod val="40000"/>
                  <a:lumOff val="60000"/>
                </a:srgbClr>
              </a:solidFill>
              <a:ln>
                <a:noFill/>
              </a:ln>
            </c:spPr>
          </c:dPt>
          <c:cat>
            <c:numRef>
              <c:f>Sheet1!$A$2:$A$33</c:f>
              <c:numCache>
                <c:formatCode>General</c:formatCode>
                <c:ptCount val="2"/>
                <c:pt idx="0">
                  <c:v>2019</c:v>
                </c:pt>
                <c:pt idx="1">
                  <c:v>2050</c:v>
                </c:pt>
              </c:numCache>
            </c:numRef>
          </c:cat>
          <c:val>
            <c:numRef>
              <c:f>Sheet1!$H$2:$H$33</c:f>
              <c:numCache>
                <c:formatCode>General</c:formatCode>
                <c:ptCount val="2"/>
                <c:pt idx="0">
                  <c:v>23.545715000000001</c:v>
                </c:pt>
                <c:pt idx="1">
                  <c:v>29.726804999999999</c:v>
                </c:pt>
              </c:numCache>
            </c:numRef>
          </c:val>
          <c:extLst xmlns:c15="http://schemas.microsoft.com/office/drawing/2012/chart"/>
        </c:ser>
        <c:dLbls>
          <c:showLegendKey val="0"/>
          <c:showVal val="0"/>
          <c:showCatName val="0"/>
          <c:showSerName val="0"/>
          <c:showPercent val="0"/>
          <c:showBubbleSize val="0"/>
        </c:dLbls>
        <c:gapWidth val="0"/>
        <c:overlap val="100"/>
        <c:axId val="-366181456"/>
        <c:axId val="-366183088"/>
        <c:extLst/>
      </c:barChart>
      <c:catAx>
        <c:axId val="-366181456"/>
        <c:scaling>
          <c:orientation val="maxMin"/>
        </c:scaling>
        <c:delete val="1"/>
        <c:axPos val="l"/>
        <c:numFmt formatCode="General" sourceLinked="1"/>
        <c:majorTickMark val="none"/>
        <c:minorTickMark val="none"/>
        <c:tickLblPos val="nextTo"/>
        <c:crossAx val="-366183088"/>
        <c:crosses val="autoZero"/>
        <c:auto val="1"/>
        <c:lblAlgn val="ctr"/>
        <c:lblOffset val="100"/>
        <c:noMultiLvlLbl val="0"/>
      </c:catAx>
      <c:valAx>
        <c:axId val="-366183088"/>
        <c:scaling>
          <c:orientation val="minMax"/>
          <c:min val="0"/>
        </c:scaling>
        <c:delete val="1"/>
        <c:axPos val="b"/>
        <c:majorGridlines>
          <c:spPr>
            <a:ln>
              <a:solidFill>
                <a:schemeClr val="bg1">
                  <a:lumMod val="65000"/>
                </a:schemeClr>
              </a:solidFill>
            </a:ln>
          </c:spPr>
        </c:majorGridlines>
        <c:numFmt formatCode="0%" sourceLinked="1"/>
        <c:majorTickMark val="out"/>
        <c:minorTickMark val="none"/>
        <c:tickLblPos val="nextTo"/>
        <c:crossAx val="-366181456"/>
        <c:crosses val="max"/>
        <c:crossBetween val="between"/>
        <c:majorUnit val="0.25"/>
      </c:valAx>
    </c:plotArea>
    <c:plotVisOnly val="1"/>
    <c:dispBlanksAs val="gap"/>
    <c:showDLblsOverMax val="0"/>
  </c:chart>
  <c:spPr>
    <a:ln>
      <a:noFill/>
    </a:ln>
  </c:spPr>
  <c:txPr>
    <a:bodyPr/>
    <a:lstStyle/>
    <a:p>
      <a:pPr>
        <a:defRPr sz="14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1"/>
          <c:order val="0"/>
          <c:tx>
            <c:strRef>
              <c:f>Sheet1!$F$1</c:f>
              <c:strCache>
                <c:ptCount val="1"/>
                <c:pt idx="0">
                  <c:v>natural gas - food industry</c:v>
                </c:pt>
              </c:strCache>
            </c:strRef>
          </c:tx>
          <c:spPr>
            <a:solidFill>
              <a:srgbClr val="0096D7"/>
            </a:solidFill>
            <a:ln>
              <a:noFill/>
            </a:ln>
          </c:spPr>
          <c:invertIfNegative val="0"/>
          <c:dPt>
            <c:idx val="0"/>
            <c:invertIfNegative val="0"/>
            <c:bubble3D val="0"/>
          </c:dPt>
          <c:dPt>
            <c:idx val="1"/>
            <c:invertIfNegative val="0"/>
            <c:bubble3D val="0"/>
            <c:spPr>
              <a:solidFill>
                <a:srgbClr val="0096D7">
                  <a:lumMod val="40000"/>
                  <a:lumOff val="60000"/>
                </a:srgbClr>
              </a:solidFill>
              <a:ln>
                <a:noFill/>
              </a:ln>
            </c:spPr>
          </c:dPt>
          <c:cat>
            <c:numRef>
              <c:f>Sheet1!$A$2:$A$33</c:f>
              <c:numCache>
                <c:formatCode>General</c:formatCode>
                <c:ptCount val="2"/>
                <c:pt idx="0">
                  <c:v>2019</c:v>
                </c:pt>
                <c:pt idx="1">
                  <c:v>2050</c:v>
                </c:pt>
              </c:numCache>
            </c:numRef>
          </c:cat>
          <c:val>
            <c:numRef>
              <c:f>Sheet1!$F$2:$F$33</c:f>
              <c:numCache>
                <c:formatCode>General</c:formatCode>
                <c:ptCount val="2"/>
                <c:pt idx="0">
                  <c:v>634.89221199999997</c:v>
                </c:pt>
                <c:pt idx="1">
                  <c:v>756.97772199999997</c:v>
                </c:pt>
              </c:numCache>
            </c:numRef>
          </c:val>
          <c:extLst/>
        </c:ser>
        <c:ser>
          <c:idx val="3"/>
          <c:order val="1"/>
          <c:tx>
            <c:strRef>
              <c:f>Sheet1!$B$1</c:f>
              <c:strCache>
                <c:ptCount val="1"/>
                <c:pt idx="0">
                  <c:v>residual fuel oil - food industry</c:v>
                </c:pt>
              </c:strCache>
            </c:strRef>
          </c:tx>
          <c:spPr>
            <a:solidFill>
              <a:srgbClr val="000000">
                <a:lumMod val="65000"/>
                <a:lumOff val="35000"/>
              </a:srgbClr>
            </a:solidFill>
            <a:ln>
              <a:noFill/>
            </a:ln>
          </c:spPr>
          <c:invertIfNegative val="0"/>
          <c:dPt>
            <c:idx val="0"/>
            <c:invertIfNegative val="0"/>
            <c:bubble3D val="0"/>
          </c:dPt>
          <c:cat>
            <c:numRef>
              <c:f>Sheet1!$A$2:$A$33</c:f>
              <c:numCache>
                <c:formatCode>General</c:formatCode>
                <c:ptCount val="2"/>
                <c:pt idx="0">
                  <c:v>2019</c:v>
                </c:pt>
                <c:pt idx="1">
                  <c:v>2050</c:v>
                </c:pt>
              </c:numCache>
            </c:numRef>
          </c:cat>
          <c:val>
            <c:numRef>
              <c:f>Sheet1!$B$2:$B$33</c:f>
              <c:numCache>
                <c:formatCode>General</c:formatCode>
                <c:ptCount val="2"/>
                <c:pt idx="0">
                  <c:v>2.2086049999999999</c:v>
                </c:pt>
                <c:pt idx="1">
                  <c:v>0.59179300000000001</c:v>
                </c:pt>
              </c:numCache>
            </c:numRef>
          </c:val>
          <c:extLst/>
        </c:ser>
        <c:ser>
          <c:idx val="2"/>
          <c:order val="2"/>
          <c:tx>
            <c:strRef>
              <c:f>Sheet1!$C$1</c:f>
              <c:strCache>
                <c:ptCount val="1"/>
                <c:pt idx="0">
                  <c:v>distillate fuel oil - food industry</c:v>
                </c:pt>
              </c:strCache>
            </c:strRef>
          </c:tx>
          <c:spPr>
            <a:solidFill>
              <a:srgbClr val="000000">
                <a:lumMod val="65000"/>
                <a:lumOff val="35000"/>
              </a:srgbClr>
            </a:solidFill>
            <a:ln>
              <a:noFill/>
            </a:ln>
          </c:spPr>
          <c:invertIfNegative val="0"/>
          <c:cat>
            <c:numRef>
              <c:f>Sheet1!$A$2:$A$33</c:f>
              <c:numCache>
                <c:formatCode>General</c:formatCode>
                <c:ptCount val="2"/>
                <c:pt idx="0">
                  <c:v>2019</c:v>
                </c:pt>
                <c:pt idx="1">
                  <c:v>2050</c:v>
                </c:pt>
              </c:numCache>
            </c:numRef>
          </c:cat>
          <c:val>
            <c:numRef>
              <c:f>Sheet1!$C$2:$C$33</c:f>
              <c:numCache>
                <c:formatCode>General</c:formatCode>
                <c:ptCount val="2"/>
                <c:pt idx="0">
                  <c:v>10.761920999999999</c:v>
                </c:pt>
                <c:pt idx="1">
                  <c:v>10.692443000000001</c:v>
                </c:pt>
              </c:numCache>
            </c:numRef>
          </c:val>
          <c:extLst/>
        </c:ser>
        <c:ser>
          <c:idx val="4"/>
          <c:order val="3"/>
          <c:tx>
            <c:strRef>
              <c:f>Sheet1!$D$1</c:f>
              <c:strCache>
                <c:ptCount val="1"/>
                <c:pt idx="0">
                  <c:v>propane - food industry</c:v>
                </c:pt>
              </c:strCache>
            </c:strRef>
          </c:tx>
          <c:spPr>
            <a:solidFill>
              <a:srgbClr val="BD732A">
                <a:lumMod val="40000"/>
                <a:lumOff val="60000"/>
              </a:srgbClr>
            </a:solidFill>
            <a:ln>
              <a:noFill/>
            </a:ln>
          </c:spPr>
          <c:invertIfNegative val="0"/>
          <c:dPt>
            <c:idx val="0"/>
            <c:invertIfNegative val="0"/>
            <c:bubble3D val="0"/>
          </c:dPt>
          <c:cat>
            <c:numRef>
              <c:f>Sheet1!$A$2:$A$33</c:f>
              <c:numCache>
                <c:formatCode>General</c:formatCode>
                <c:ptCount val="2"/>
                <c:pt idx="0">
                  <c:v>2019</c:v>
                </c:pt>
                <c:pt idx="1">
                  <c:v>2050</c:v>
                </c:pt>
              </c:numCache>
            </c:numRef>
          </c:cat>
          <c:val>
            <c:numRef>
              <c:f>Sheet1!$D$2:$D$33</c:f>
              <c:numCache>
                <c:formatCode>General</c:formatCode>
                <c:ptCount val="2"/>
                <c:pt idx="0">
                  <c:v>5.3806180000000001</c:v>
                </c:pt>
                <c:pt idx="1">
                  <c:v>3.3194669999999999</c:v>
                </c:pt>
              </c:numCache>
            </c:numRef>
          </c:val>
          <c:extLst/>
        </c:ser>
        <c:ser>
          <c:idx val="0"/>
          <c:order val="4"/>
          <c:tx>
            <c:strRef>
              <c:f>Sheet1!$E$1</c:f>
              <c:strCache>
                <c:ptCount val="1"/>
                <c:pt idx="0">
                  <c:v>petroleum products - food industry</c:v>
                </c:pt>
              </c:strCache>
            </c:strRef>
          </c:tx>
          <c:spPr>
            <a:solidFill>
              <a:srgbClr val="B38B09"/>
            </a:solidFill>
            <a:ln>
              <a:noFill/>
            </a:ln>
          </c:spPr>
          <c:invertIfNegative val="0"/>
          <c:cat>
            <c:numRef>
              <c:f>Sheet1!$A$2:$A$33</c:f>
              <c:numCache>
                <c:formatCode>General</c:formatCode>
                <c:ptCount val="2"/>
                <c:pt idx="0">
                  <c:v>2019</c:v>
                </c:pt>
                <c:pt idx="1">
                  <c:v>2050</c:v>
                </c:pt>
              </c:numCache>
            </c:numRef>
          </c:cat>
          <c:val>
            <c:numRef>
              <c:f>Sheet1!$E$2:$E$33</c:f>
              <c:numCache>
                <c:formatCode>General</c:formatCode>
                <c:ptCount val="2"/>
                <c:pt idx="0">
                  <c:v>0</c:v>
                </c:pt>
                <c:pt idx="1">
                  <c:v>0</c:v>
                </c:pt>
              </c:numCache>
            </c:numRef>
          </c:val>
          <c:extLst/>
        </c:ser>
        <c:ser>
          <c:idx val="5"/>
          <c:order val="5"/>
          <c:tx>
            <c:strRef>
              <c:f>Sheet1!$G$1</c:f>
              <c:strCache>
                <c:ptCount val="1"/>
                <c:pt idx="0">
                  <c:v>coal - food industry</c:v>
                </c:pt>
              </c:strCache>
            </c:strRef>
          </c:tx>
          <c:spPr>
            <a:solidFill>
              <a:srgbClr val="A6A6A6"/>
            </a:solidFill>
            <a:ln>
              <a:noFill/>
            </a:ln>
          </c:spPr>
          <c:invertIfNegative val="0"/>
          <c:dPt>
            <c:idx val="0"/>
            <c:invertIfNegative val="0"/>
            <c:bubble3D val="0"/>
          </c:dPt>
          <c:dPt>
            <c:idx val="1"/>
            <c:invertIfNegative val="0"/>
            <c:bubble3D val="0"/>
            <c:spPr>
              <a:solidFill>
                <a:srgbClr val="FFFFFF">
                  <a:lumMod val="85000"/>
                </a:srgbClr>
              </a:solidFill>
              <a:ln>
                <a:noFill/>
              </a:ln>
            </c:spPr>
          </c:dPt>
          <c:cat>
            <c:numRef>
              <c:f>Sheet1!$A$2:$A$33</c:f>
              <c:numCache>
                <c:formatCode>General</c:formatCode>
                <c:ptCount val="2"/>
                <c:pt idx="0">
                  <c:v>2019</c:v>
                </c:pt>
                <c:pt idx="1">
                  <c:v>2050</c:v>
                </c:pt>
              </c:numCache>
            </c:numRef>
          </c:cat>
          <c:val>
            <c:numRef>
              <c:f>Sheet1!$G$2:$G$33</c:f>
              <c:numCache>
                <c:formatCode>General</c:formatCode>
                <c:ptCount val="2"/>
                <c:pt idx="0">
                  <c:v>103.69601400000001</c:v>
                </c:pt>
                <c:pt idx="1">
                  <c:v>122.593994</c:v>
                </c:pt>
              </c:numCache>
            </c:numRef>
          </c:val>
          <c:extLst/>
        </c:ser>
        <c:ser>
          <c:idx val="6"/>
          <c:order val="6"/>
          <c:tx>
            <c:strRef>
              <c:f>Sheet1!$H$1</c:f>
              <c:strCache>
                <c:ptCount val="1"/>
                <c:pt idx="0">
                  <c:v>renewables - food industry</c:v>
                </c:pt>
              </c:strCache>
            </c:strRef>
          </c:tx>
          <c:spPr>
            <a:solidFill>
              <a:srgbClr val="5D9732"/>
            </a:solidFill>
            <a:ln>
              <a:noFill/>
            </a:ln>
          </c:spPr>
          <c:invertIfNegative val="0"/>
          <c:dPt>
            <c:idx val="1"/>
            <c:invertIfNegative val="0"/>
            <c:bubble3D val="0"/>
            <c:spPr>
              <a:solidFill>
                <a:srgbClr val="5D9732">
                  <a:lumMod val="40000"/>
                  <a:lumOff val="60000"/>
                </a:srgbClr>
              </a:solidFill>
              <a:ln>
                <a:noFill/>
              </a:ln>
            </c:spPr>
          </c:dPt>
          <c:cat>
            <c:numRef>
              <c:f>Sheet1!$A$2:$A$33</c:f>
              <c:numCache>
                <c:formatCode>General</c:formatCode>
                <c:ptCount val="2"/>
                <c:pt idx="0">
                  <c:v>2019</c:v>
                </c:pt>
                <c:pt idx="1">
                  <c:v>2050</c:v>
                </c:pt>
              </c:numCache>
            </c:numRef>
          </c:cat>
          <c:val>
            <c:numRef>
              <c:f>Sheet1!$H$2:$H$33</c:f>
              <c:numCache>
                <c:formatCode>General</c:formatCode>
                <c:ptCount val="2"/>
                <c:pt idx="0">
                  <c:v>160.46487400000001</c:v>
                </c:pt>
                <c:pt idx="1">
                  <c:v>311.49939000000001</c:v>
                </c:pt>
              </c:numCache>
            </c:numRef>
          </c:val>
          <c:extLst xmlns:c15="http://schemas.microsoft.com/office/drawing/2012/chart"/>
        </c:ser>
        <c:ser>
          <c:idx val="7"/>
          <c:order val="7"/>
          <c:tx>
            <c:strRef>
              <c:f>Sheet1!$I$1</c:f>
              <c:strCache>
                <c:ptCount val="1"/>
                <c:pt idx="0">
                  <c:v>purchased electricity - food industry</c:v>
                </c:pt>
              </c:strCache>
            </c:strRef>
          </c:tx>
          <c:spPr>
            <a:solidFill>
              <a:srgbClr val="FFC702"/>
            </a:solidFill>
            <a:ln>
              <a:noFill/>
            </a:ln>
          </c:spPr>
          <c:invertIfNegative val="0"/>
          <c:dPt>
            <c:idx val="0"/>
            <c:invertIfNegative val="0"/>
            <c:bubble3D val="0"/>
          </c:dPt>
          <c:dPt>
            <c:idx val="1"/>
            <c:invertIfNegative val="0"/>
            <c:bubble3D val="0"/>
            <c:spPr>
              <a:solidFill>
                <a:srgbClr val="FFC702">
                  <a:lumMod val="40000"/>
                  <a:lumOff val="60000"/>
                </a:srgbClr>
              </a:solidFill>
              <a:ln>
                <a:noFill/>
              </a:ln>
            </c:spPr>
          </c:dPt>
          <c:cat>
            <c:numRef>
              <c:f>Sheet1!$A$2:$A$33</c:f>
              <c:numCache>
                <c:formatCode>General</c:formatCode>
                <c:ptCount val="2"/>
                <c:pt idx="0">
                  <c:v>2019</c:v>
                </c:pt>
                <c:pt idx="1">
                  <c:v>2050</c:v>
                </c:pt>
              </c:numCache>
            </c:numRef>
          </c:cat>
          <c:val>
            <c:numRef>
              <c:f>Sheet1!$I$2:$I$33</c:f>
              <c:numCache>
                <c:formatCode>General</c:formatCode>
                <c:ptCount val="2"/>
                <c:pt idx="0">
                  <c:v>236.83085600000001</c:v>
                </c:pt>
                <c:pt idx="1">
                  <c:v>347.344604</c:v>
                </c:pt>
              </c:numCache>
            </c:numRef>
          </c:val>
          <c:extLst/>
        </c:ser>
        <c:dLbls>
          <c:showLegendKey val="0"/>
          <c:showVal val="0"/>
          <c:showCatName val="0"/>
          <c:showSerName val="0"/>
          <c:showPercent val="0"/>
          <c:showBubbleSize val="0"/>
        </c:dLbls>
        <c:gapWidth val="0"/>
        <c:overlap val="100"/>
        <c:axId val="-366183632"/>
        <c:axId val="-366182544"/>
        <c:extLst/>
      </c:barChart>
      <c:catAx>
        <c:axId val="-366183632"/>
        <c:scaling>
          <c:orientation val="maxMin"/>
        </c:scaling>
        <c:delete val="1"/>
        <c:axPos val="l"/>
        <c:numFmt formatCode="General" sourceLinked="1"/>
        <c:majorTickMark val="none"/>
        <c:minorTickMark val="none"/>
        <c:tickLblPos val="nextTo"/>
        <c:crossAx val="-366182544"/>
        <c:crosses val="autoZero"/>
        <c:auto val="1"/>
        <c:lblAlgn val="ctr"/>
        <c:lblOffset val="100"/>
        <c:noMultiLvlLbl val="0"/>
      </c:catAx>
      <c:valAx>
        <c:axId val="-366182544"/>
        <c:scaling>
          <c:orientation val="minMax"/>
        </c:scaling>
        <c:delete val="1"/>
        <c:axPos val="b"/>
        <c:majorGridlines>
          <c:spPr>
            <a:ln>
              <a:solidFill>
                <a:schemeClr val="bg1">
                  <a:lumMod val="65000"/>
                </a:schemeClr>
              </a:solidFill>
            </a:ln>
          </c:spPr>
        </c:majorGridlines>
        <c:numFmt formatCode="0%" sourceLinked="1"/>
        <c:majorTickMark val="none"/>
        <c:minorTickMark val="none"/>
        <c:tickLblPos val="nextTo"/>
        <c:crossAx val="-366183632"/>
        <c:crosses val="max"/>
        <c:crossBetween val="between"/>
        <c:majorUnit val="0.25"/>
      </c:valAx>
    </c:plotArea>
    <c:plotVisOnly val="1"/>
    <c:dispBlanksAs val="gap"/>
    <c:showDLblsOverMax val="0"/>
  </c:chart>
  <c:spPr>
    <a:ln>
      <a:noFill/>
    </a:ln>
  </c:spPr>
  <c:txPr>
    <a:bodyPr/>
    <a:lstStyle/>
    <a:p>
      <a:pPr>
        <a:defRPr sz="14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7936951478440989E-2"/>
          <c:y val="0.17475467285111956"/>
          <c:w val="0.77744328823314035"/>
          <c:h val="0.7451311731134066"/>
        </c:manualLayout>
      </c:layout>
      <c:areaChart>
        <c:grouping val="stacked"/>
        <c:varyColors val="0"/>
        <c:ser>
          <c:idx val="0"/>
          <c:order val="0"/>
          <c:tx>
            <c:strRef>
              <c:f>Sheet1!$B$1</c:f>
              <c:strCache>
                <c:ptCount val="1"/>
                <c:pt idx="0">
                  <c:v>paper</c:v>
                </c:pt>
              </c:strCache>
            </c:strRef>
          </c:tx>
          <c:spPr>
            <a:solidFill>
              <a:schemeClr val="accent3">
                <a:lumMod val="75000"/>
              </a:schemeClr>
            </a:solidFill>
            <a:ln>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Sheet1!$B$2:$B$37</c:f>
              <c:numCache>
                <c:formatCode>General</c:formatCode>
                <c:ptCount val="36"/>
                <c:pt idx="0">
                  <c:v>27.159023000000001</c:v>
                </c:pt>
                <c:pt idx="1">
                  <c:v>26.670074</c:v>
                </c:pt>
                <c:pt idx="2">
                  <c:v>26.472956</c:v>
                </c:pt>
                <c:pt idx="3">
                  <c:v>25.814254999999999</c:v>
                </c:pt>
                <c:pt idx="4">
                  <c:v>25.839359000000002</c:v>
                </c:pt>
                <c:pt idx="5">
                  <c:v>25.689087000000001</c:v>
                </c:pt>
                <c:pt idx="6">
                  <c:v>25.599871</c:v>
                </c:pt>
                <c:pt idx="7">
                  <c:v>25.614414</c:v>
                </c:pt>
                <c:pt idx="8">
                  <c:v>25.653307000000002</c:v>
                </c:pt>
                <c:pt idx="9">
                  <c:v>25.767561000000001</c:v>
                </c:pt>
                <c:pt idx="10">
                  <c:v>25.861708</c:v>
                </c:pt>
                <c:pt idx="11">
                  <c:v>26.003623999999999</c:v>
                </c:pt>
                <c:pt idx="12">
                  <c:v>26.123121000000001</c:v>
                </c:pt>
                <c:pt idx="13">
                  <c:v>26.268250999999999</c:v>
                </c:pt>
                <c:pt idx="14">
                  <c:v>26.409668</c:v>
                </c:pt>
                <c:pt idx="15">
                  <c:v>26.564444999999999</c:v>
                </c:pt>
                <c:pt idx="16">
                  <c:v>26.726381</c:v>
                </c:pt>
                <c:pt idx="17">
                  <c:v>26.879871000000001</c:v>
                </c:pt>
                <c:pt idx="18">
                  <c:v>27.023765999999998</c:v>
                </c:pt>
                <c:pt idx="19">
                  <c:v>27.169674000000001</c:v>
                </c:pt>
                <c:pt idx="20">
                  <c:v>27.299721000000002</c:v>
                </c:pt>
                <c:pt idx="21">
                  <c:v>27.419564999999999</c:v>
                </c:pt>
                <c:pt idx="22">
                  <c:v>27.557473999999999</c:v>
                </c:pt>
                <c:pt idx="23">
                  <c:v>27.693107999999999</c:v>
                </c:pt>
                <c:pt idx="24">
                  <c:v>27.824787000000001</c:v>
                </c:pt>
                <c:pt idx="25">
                  <c:v>27.956841000000001</c:v>
                </c:pt>
                <c:pt idx="26">
                  <c:v>28.084986000000001</c:v>
                </c:pt>
                <c:pt idx="27">
                  <c:v>28.218594</c:v>
                </c:pt>
                <c:pt idx="28">
                  <c:v>28.369135</c:v>
                </c:pt>
                <c:pt idx="29">
                  <c:v>28.486647000000001</c:v>
                </c:pt>
                <c:pt idx="30">
                  <c:v>28.610682000000001</c:v>
                </c:pt>
                <c:pt idx="31">
                  <c:v>28.769741</c:v>
                </c:pt>
                <c:pt idx="32">
                  <c:v>28.962706000000001</c:v>
                </c:pt>
                <c:pt idx="33">
                  <c:v>29.115065000000001</c:v>
                </c:pt>
                <c:pt idx="34">
                  <c:v>29.262373</c:v>
                </c:pt>
                <c:pt idx="35">
                  <c:v>29.378274999999999</c:v>
                </c:pt>
              </c:numCache>
            </c:numRef>
          </c:val>
        </c:ser>
        <c:ser>
          <c:idx val="1"/>
          <c:order val="1"/>
          <c:tx>
            <c:strRef>
              <c:f>Sheet1!$C$1</c:f>
              <c:strCache>
                <c:ptCount val="1"/>
                <c:pt idx="0">
                  <c:v>refining</c:v>
                </c:pt>
              </c:strCache>
            </c:strRef>
          </c:tx>
          <c:spPr>
            <a:solidFill>
              <a:schemeClr val="accent4">
                <a:lumMod val="75000"/>
              </a:schemeClr>
            </a:solidFill>
            <a:ln>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Sheet1!$C$2:$C$37</c:f>
              <c:numCache>
                <c:formatCode>General</c:formatCode>
                <c:ptCount val="36"/>
                <c:pt idx="0">
                  <c:v>28.494133000000001</c:v>
                </c:pt>
                <c:pt idx="1">
                  <c:v>28.642171999999999</c:v>
                </c:pt>
                <c:pt idx="2">
                  <c:v>32.517811000000002</c:v>
                </c:pt>
                <c:pt idx="3">
                  <c:v>36.393371999999999</c:v>
                </c:pt>
                <c:pt idx="4">
                  <c:v>36.393371999999999</c:v>
                </c:pt>
                <c:pt idx="5">
                  <c:v>36.393371999999999</c:v>
                </c:pt>
                <c:pt idx="6">
                  <c:v>39.675705000000001</c:v>
                </c:pt>
                <c:pt idx="7">
                  <c:v>39.974586000000002</c:v>
                </c:pt>
                <c:pt idx="8">
                  <c:v>40.061005000000002</c:v>
                </c:pt>
                <c:pt idx="9">
                  <c:v>40.268990000000002</c:v>
                </c:pt>
                <c:pt idx="10">
                  <c:v>40.268990000000002</c:v>
                </c:pt>
                <c:pt idx="11">
                  <c:v>40.268990000000002</c:v>
                </c:pt>
                <c:pt idx="12">
                  <c:v>40.268990000000002</c:v>
                </c:pt>
                <c:pt idx="13">
                  <c:v>40.268990000000002</c:v>
                </c:pt>
                <c:pt idx="14">
                  <c:v>40.268990000000002</c:v>
                </c:pt>
                <c:pt idx="15">
                  <c:v>39.917983999999997</c:v>
                </c:pt>
                <c:pt idx="16">
                  <c:v>39.986930999999998</c:v>
                </c:pt>
                <c:pt idx="17">
                  <c:v>40.244422999999998</c:v>
                </c:pt>
                <c:pt idx="18">
                  <c:v>39.216560000000001</c:v>
                </c:pt>
                <c:pt idx="19">
                  <c:v>39.821396</c:v>
                </c:pt>
                <c:pt idx="20">
                  <c:v>40.029274000000001</c:v>
                </c:pt>
                <c:pt idx="21">
                  <c:v>39.724800000000002</c:v>
                </c:pt>
                <c:pt idx="22">
                  <c:v>39.152405000000002</c:v>
                </c:pt>
                <c:pt idx="23">
                  <c:v>39.170513</c:v>
                </c:pt>
                <c:pt idx="24">
                  <c:v>39.252136</c:v>
                </c:pt>
                <c:pt idx="25">
                  <c:v>38.625335999999997</c:v>
                </c:pt>
                <c:pt idx="26">
                  <c:v>38.661797</c:v>
                </c:pt>
                <c:pt idx="27">
                  <c:v>38.974013999999997</c:v>
                </c:pt>
                <c:pt idx="28">
                  <c:v>39.061638000000002</c:v>
                </c:pt>
                <c:pt idx="29">
                  <c:v>39.11871</c:v>
                </c:pt>
                <c:pt idx="30">
                  <c:v>39.930923</c:v>
                </c:pt>
                <c:pt idx="31">
                  <c:v>39.560093000000002</c:v>
                </c:pt>
                <c:pt idx="32">
                  <c:v>40.234389999999998</c:v>
                </c:pt>
                <c:pt idx="33">
                  <c:v>40.268990000000002</c:v>
                </c:pt>
                <c:pt idx="34">
                  <c:v>40.268990000000002</c:v>
                </c:pt>
                <c:pt idx="35">
                  <c:v>40.268990000000002</c:v>
                </c:pt>
              </c:numCache>
            </c:numRef>
          </c:val>
        </c:ser>
        <c:ser>
          <c:idx val="3"/>
          <c:order val="2"/>
          <c:tx>
            <c:strRef>
              <c:f>Sheet1!$D$1</c:f>
              <c:strCache>
                <c:ptCount val="1"/>
                <c:pt idx="0">
                  <c:v>bulk chemical</c:v>
                </c:pt>
              </c:strCache>
            </c:strRef>
          </c:tx>
          <c:spPr>
            <a:solidFill>
              <a:schemeClr val="accent1">
                <a:lumMod val="75000"/>
              </a:schemeClr>
            </a:solidFill>
            <a:ln>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Sheet1!$D$2:$D$37</c:f>
              <c:numCache>
                <c:formatCode>General</c:formatCode>
                <c:ptCount val="36"/>
                <c:pt idx="0">
                  <c:v>55.761935999999999</c:v>
                </c:pt>
                <c:pt idx="1">
                  <c:v>57.167892000000002</c:v>
                </c:pt>
                <c:pt idx="2">
                  <c:v>55.094326000000002</c:v>
                </c:pt>
                <c:pt idx="3">
                  <c:v>57.310574000000003</c:v>
                </c:pt>
                <c:pt idx="4">
                  <c:v>60.512698999999998</c:v>
                </c:pt>
                <c:pt idx="5">
                  <c:v>62.897316000000004</c:v>
                </c:pt>
                <c:pt idx="6">
                  <c:v>64.404587000000006</c:v>
                </c:pt>
                <c:pt idx="7">
                  <c:v>65.496521000000001</c:v>
                </c:pt>
                <c:pt idx="8">
                  <c:v>66.640358000000006</c:v>
                </c:pt>
                <c:pt idx="9">
                  <c:v>67.832419999999999</c:v>
                </c:pt>
                <c:pt idx="10">
                  <c:v>69.083229000000003</c:v>
                </c:pt>
                <c:pt idx="11">
                  <c:v>70.382828000000003</c:v>
                </c:pt>
                <c:pt idx="12">
                  <c:v>71.719481999999999</c:v>
                </c:pt>
                <c:pt idx="13">
                  <c:v>73.096969999999999</c:v>
                </c:pt>
                <c:pt idx="14">
                  <c:v>74.517723000000004</c:v>
                </c:pt>
                <c:pt idx="15">
                  <c:v>75.959594999999993</c:v>
                </c:pt>
                <c:pt idx="16">
                  <c:v>77.445510999999996</c:v>
                </c:pt>
                <c:pt idx="17">
                  <c:v>78.990523999999994</c:v>
                </c:pt>
                <c:pt idx="18">
                  <c:v>80.599113000000003</c:v>
                </c:pt>
                <c:pt idx="19">
                  <c:v>82.268921000000006</c:v>
                </c:pt>
                <c:pt idx="20">
                  <c:v>84.006423999999996</c:v>
                </c:pt>
                <c:pt idx="21">
                  <c:v>85.818047000000007</c:v>
                </c:pt>
                <c:pt idx="22">
                  <c:v>87.708281999999997</c:v>
                </c:pt>
                <c:pt idx="23">
                  <c:v>89.674721000000005</c:v>
                </c:pt>
                <c:pt idx="24">
                  <c:v>91.718399000000005</c:v>
                </c:pt>
                <c:pt idx="25">
                  <c:v>93.836212000000003</c:v>
                </c:pt>
                <c:pt idx="26">
                  <c:v>96.104590999999999</c:v>
                </c:pt>
                <c:pt idx="27">
                  <c:v>98.534660000000002</c:v>
                </c:pt>
                <c:pt idx="28">
                  <c:v>101.130089</c:v>
                </c:pt>
                <c:pt idx="29">
                  <c:v>103.90844</c:v>
                </c:pt>
                <c:pt idx="30">
                  <c:v>106.89355500000001</c:v>
                </c:pt>
                <c:pt idx="31">
                  <c:v>110.130684</c:v>
                </c:pt>
                <c:pt idx="32">
                  <c:v>113.665245</c:v>
                </c:pt>
                <c:pt idx="33">
                  <c:v>117.563362</c:v>
                </c:pt>
                <c:pt idx="34">
                  <c:v>121.883591</c:v>
                </c:pt>
                <c:pt idx="35">
                  <c:v>126.668289</c:v>
                </c:pt>
              </c:numCache>
            </c:numRef>
          </c:val>
        </c:ser>
        <c:dLbls>
          <c:showLegendKey val="0"/>
          <c:showVal val="0"/>
          <c:showCatName val="0"/>
          <c:showSerName val="0"/>
          <c:showPercent val="0"/>
          <c:showBubbleSize val="0"/>
        </c:dLbls>
        <c:axId val="-366180368"/>
        <c:axId val="-366191248"/>
        <c:extLst/>
      </c:areaChart>
      <c:catAx>
        <c:axId val="-366180368"/>
        <c:scaling>
          <c:orientation val="minMax"/>
        </c:scaling>
        <c:delete val="0"/>
        <c:axPos val="b"/>
        <c:numFmt formatCode="0" sourceLinked="0"/>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366191248"/>
        <c:crosses val="autoZero"/>
        <c:auto val="1"/>
        <c:lblAlgn val="ctr"/>
        <c:lblOffset val="100"/>
        <c:tickLblSkip val="10"/>
        <c:tickMarkSkip val="5"/>
        <c:noMultiLvlLbl val="0"/>
      </c:catAx>
      <c:valAx>
        <c:axId val="-366191248"/>
        <c:scaling>
          <c:orientation val="minMax"/>
          <c:max val="30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366180368"/>
        <c:crossesAt val="5"/>
        <c:crossBetween val="midCat"/>
        <c:majorUnit val="50"/>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900">
          <a:solidFill>
            <a:sysClr val="windowText" lastClr="000000"/>
          </a:solidFill>
        </a:defRPr>
      </a:pPr>
      <a:endParaRPr lang="en-US"/>
    </a:p>
  </c:txPr>
  <c:externalData r:id="rId3">
    <c:autoUpdate val="0"/>
  </c:externalData>
  <c:userShapes r:id="rId4"/>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544036162146397"/>
          <c:y val="0.17321546192104567"/>
          <c:w val="0.82840286411566977"/>
          <c:h val="0.74667038404348052"/>
        </c:manualLayout>
      </c:layout>
      <c:areaChart>
        <c:grouping val="stacked"/>
        <c:varyColors val="0"/>
        <c:ser>
          <c:idx val="4"/>
          <c:order val="0"/>
          <c:tx>
            <c:strRef>
              <c:f>Sheet1!$B$1</c:f>
              <c:strCache>
                <c:ptCount val="1"/>
                <c:pt idx="0">
                  <c:v>paper</c:v>
                </c:pt>
              </c:strCache>
            </c:strRef>
          </c:tx>
          <c:spPr>
            <a:solidFill>
              <a:schemeClr val="accent3">
                <a:lumMod val="75000"/>
              </a:schemeClr>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Sheet1!$B$2:$B$37</c:f>
              <c:numCache>
                <c:formatCode>General</c:formatCode>
                <c:ptCount val="36"/>
                <c:pt idx="0">
                  <c:v>64.331358733880421</c:v>
                </c:pt>
                <c:pt idx="1">
                  <c:v>66.148894196951943</c:v>
                </c:pt>
                <c:pt idx="2">
                  <c:v>65.269031946072687</c:v>
                </c:pt>
                <c:pt idx="3">
                  <c:v>61.168218933177023</c:v>
                </c:pt>
                <c:pt idx="4">
                  <c:v>60.156407385697541</c:v>
                </c:pt>
                <c:pt idx="5">
                  <c:v>58.820538980070353</c:v>
                </c:pt>
                <c:pt idx="6">
                  <c:v>59.441077960140689</c:v>
                </c:pt>
                <c:pt idx="7">
                  <c:v>60.162587924970701</c:v>
                </c:pt>
                <c:pt idx="8">
                  <c:v>60.461592028135989</c:v>
                </c:pt>
                <c:pt idx="9">
                  <c:v>60.83929630715123</c:v>
                </c:pt>
                <c:pt idx="10">
                  <c:v>61.136833821805389</c:v>
                </c:pt>
                <c:pt idx="11">
                  <c:v>61.444004103165298</c:v>
                </c:pt>
                <c:pt idx="12">
                  <c:v>61.359342907385702</c:v>
                </c:pt>
                <c:pt idx="13">
                  <c:v>61.220497655334121</c:v>
                </c:pt>
                <c:pt idx="14">
                  <c:v>60.963110785463073</c:v>
                </c:pt>
                <c:pt idx="15">
                  <c:v>60.600513188745602</c:v>
                </c:pt>
                <c:pt idx="16">
                  <c:v>59.888028135990623</c:v>
                </c:pt>
                <c:pt idx="17">
                  <c:v>59.074097889800697</c:v>
                </c:pt>
                <c:pt idx="18">
                  <c:v>58.16755041031653</c:v>
                </c:pt>
                <c:pt idx="19">
                  <c:v>57.243409730363418</c:v>
                </c:pt>
                <c:pt idx="20">
                  <c:v>56.364343493552177</c:v>
                </c:pt>
                <c:pt idx="21">
                  <c:v>55.531916471277853</c:v>
                </c:pt>
                <c:pt idx="22">
                  <c:v>54.807396834701059</c:v>
                </c:pt>
                <c:pt idx="23">
                  <c:v>54.172967467760849</c:v>
                </c:pt>
                <c:pt idx="24">
                  <c:v>53.647415885111378</c:v>
                </c:pt>
                <c:pt idx="25">
                  <c:v>53.237007327080889</c:v>
                </c:pt>
                <c:pt idx="26">
                  <c:v>52.911004982415008</c:v>
                </c:pt>
                <c:pt idx="27">
                  <c:v>52.6710723915592</c:v>
                </c:pt>
                <c:pt idx="28">
                  <c:v>52.494473915592032</c:v>
                </c:pt>
                <c:pt idx="29">
                  <c:v>52.322405627198123</c:v>
                </c:pt>
                <c:pt idx="30">
                  <c:v>52.199414126611963</c:v>
                </c:pt>
                <c:pt idx="31">
                  <c:v>52.157188452520522</c:v>
                </c:pt>
                <c:pt idx="32">
                  <c:v>52.167662075029313</c:v>
                </c:pt>
                <c:pt idx="33">
                  <c:v>52.14813247362251</c:v>
                </c:pt>
                <c:pt idx="34">
                  <c:v>52.140087338804229</c:v>
                </c:pt>
                <c:pt idx="35">
                  <c:v>52.081976846424389</c:v>
                </c:pt>
              </c:numCache>
            </c:numRef>
          </c:val>
        </c:ser>
        <c:ser>
          <c:idx val="0"/>
          <c:order val="1"/>
          <c:tx>
            <c:strRef>
              <c:f>Sheet1!$C$1</c:f>
              <c:strCache>
                <c:ptCount val="1"/>
                <c:pt idx="0">
                  <c:v>refining</c:v>
                </c:pt>
              </c:strCache>
            </c:strRef>
          </c:tx>
          <c:spPr>
            <a:solidFill>
              <a:schemeClr val="accent4">
                <a:lumMod val="75000"/>
              </a:schemeClr>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Sheet1!$C$2:$C$37</c:f>
              <c:numCache>
                <c:formatCode>General</c:formatCode>
                <c:ptCount val="36"/>
                <c:pt idx="0">
                  <c:v>57.705157971864011</c:v>
                </c:pt>
                <c:pt idx="1">
                  <c:v>58.23329454865182</c:v>
                </c:pt>
                <c:pt idx="2">
                  <c:v>59.408261723329417</c:v>
                </c:pt>
                <c:pt idx="3">
                  <c:v>58.931419988276673</c:v>
                </c:pt>
                <c:pt idx="4">
                  <c:v>58.931419988276673</c:v>
                </c:pt>
                <c:pt idx="5">
                  <c:v>58.931419988276673</c:v>
                </c:pt>
                <c:pt idx="6">
                  <c:v>58.003683763188747</c:v>
                </c:pt>
                <c:pt idx="7">
                  <c:v>58.061047479484181</c:v>
                </c:pt>
                <c:pt idx="8">
                  <c:v>57.51117643610786</c:v>
                </c:pt>
                <c:pt idx="9">
                  <c:v>55.882935814771393</c:v>
                </c:pt>
                <c:pt idx="10">
                  <c:v>55.842664712778429</c:v>
                </c:pt>
                <c:pt idx="11">
                  <c:v>56.061256154747952</c:v>
                </c:pt>
                <c:pt idx="12">
                  <c:v>54.176384232121919</c:v>
                </c:pt>
                <c:pt idx="13">
                  <c:v>55.176702520515832</c:v>
                </c:pt>
                <c:pt idx="14">
                  <c:v>55.172011137162961</c:v>
                </c:pt>
                <c:pt idx="15">
                  <c:v>54.281429366940223</c:v>
                </c:pt>
                <c:pt idx="16">
                  <c:v>54.008018757327093</c:v>
                </c:pt>
                <c:pt idx="17">
                  <c:v>54.147029308323567</c:v>
                </c:pt>
                <c:pt idx="18">
                  <c:v>54.364856096131298</c:v>
                </c:pt>
                <c:pt idx="19">
                  <c:v>55.253309495896843</c:v>
                </c:pt>
                <c:pt idx="20">
                  <c:v>55.417565064478318</c:v>
                </c:pt>
                <c:pt idx="21">
                  <c:v>55.621237690504103</c:v>
                </c:pt>
                <c:pt idx="22">
                  <c:v>57.980710726846432</c:v>
                </c:pt>
                <c:pt idx="23">
                  <c:v>58.717197831184059</c:v>
                </c:pt>
                <c:pt idx="24">
                  <c:v>59.123948124267287</c:v>
                </c:pt>
                <c:pt idx="25">
                  <c:v>59.661811547479488</c:v>
                </c:pt>
                <c:pt idx="26">
                  <c:v>60.239190504103163</c:v>
                </c:pt>
                <c:pt idx="27">
                  <c:v>60.642765533411492</c:v>
                </c:pt>
                <c:pt idx="28">
                  <c:v>61.002737983587338</c:v>
                </c:pt>
                <c:pt idx="29">
                  <c:v>61.547211019929669</c:v>
                </c:pt>
                <c:pt idx="30">
                  <c:v>62.144021101992969</c:v>
                </c:pt>
                <c:pt idx="31">
                  <c:v>62.32428253223916</c:v>
                </c:pt>
                <c:pt idx="32">
                  <c:v>63.410974794841742</c:v>
                </c:pt>
                <c:pt idx="33">
                  <c:v>64.611714536928488</c:v>
                </c:pt>
                <c:pt idx="34">
                  <c:v>65.317952227432599</c:v>
                </c:pt>
                <c:pt idx="35">
                  <c:v>66.767309202813607</c:v>
                </c:pt>
              </c:numCache>
            </c:numRef>
          </c:val>
        </c:ser>
        <c:ser>
          <c:idx val="3"/>
          <c:order val="2"/>
          <c:tx>
            <c:strRef>
              <c:f>Sheet1!$D$1</c:f>
              <c:strCache>
                <c:ptCount val="1"/>
                <c:pt idx="0">
                  <c:v>bulk chemical</c:v>
                </c:pt>
              </c:strCache>
            </c:strRef>
          </c:tx>
          <c:spPr>
            <a:solidFill>
              <a:schemeClr val="accent1">
                <a:lumMod val="75000"/>
              </a:schemeClr>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Sheet1!$D$2:$D$37</c:f>
              <c:numCache>
                <c:formatCode>General</c:formatCode>
                <c:ptCount val="36"/>
                <c:pt idx="0">
                  <c:v>124.932659144197</c:v>
                </c:pt>
                <c:pt idx="1">
                  <c:v>134.29498182883941</c:v>
                </c:pt>
                <c:pt idx="2">
                  <c:v>128.9155697538101</c:v>
                </c:pt>
                <c:pt idx="3">
                  <c:v>125.729837045721</c:v>
                </c:pt>
                <c:pt idx="4">
                  <c:v>124.4562379835873</c:v>
                </c:pt>
                <c:pt idx="5">
                  <c:v>123.5363458382181</c:v>
                </c:pt>
                <c:pt idx="6">
                  <c:v>128.88107209847601</c:v>
                </c:pt>
                <c:pt idx="7">
                  <c:v>134.19806242672919</c:v>
                </c:pt>
                <c:pt idx="8">
                  <c:v>138.9193338218054</c:v>
                </c:pt>
                <c:pt idx="9">
                  <c:v>142.3494668815944</c:v>
                </c:pt>
                <c:pt idx="10">
                  <c:v>144.67890973036339</c:v>
                </c:pt>
                <c:pt idx="11">
                  <c:v>146.5386661781946</c:v>
                </c:pt>
                <c:pt idx="12">
                  <c:v>147.71458587338799</c:v>
                </c:pt>
                <c:pt idx="13">
                  <c:v>149.20651260257921</c:v>
                </c:pt>
                <c:pt idx="14">
                  <c:v>150.61596483001171</c:v>
                </c:pt>
                <c:pt idx="15">
                  <c:v>152.40936459554521</c:v>
                </c:pt>
                <c:pt idx="16">
                  <c:v>153.06593962485351</c:v>
                </c:pt>
                <c:pt idx="17">
                  <c:v>153.5089991207503</c:v>
                </c:pt>
                <c:pt idx="18">
                  <c:v>153.91955539273161</c:v>
                </c:pt>
                <c:pt idx="19">
                  <c:v>154.41001905041031</c:v>
                </c:pt>
                <c:pt idx="20">
                  <c:v>155.01047831184059</c:v>
                </c:pt>
                <c:pt idx="21">
                  <c:v>155.17451465416181</c:v>
                </c:pt>
                <c:pt idx="22">
                  <c:v>155.22420867526381</c:v>
                </c:pt>
                <c:pt idx="23">
                  <c:v>155.188414126612</c:v>
                </c:pt>
                <c:pt idx="24">
                  <c:v>155.30626260257921</c:v>
                </c:pt>
                <c:pt idx="25">
                  <c:v>155.44872567409141</c:v>
                </c:pt>
                <c:pt idx="26">
                  <c:v>155.28053927315361</c:v>
                </c:pt>
                <c:pt idx="27">
                  <c:v>155.53788130128959</c:v>
                </c:pt>
                <c:pt idx="28">
                  <c:v>155.17669724501761</c:v>
                </c:pt>
                <c:pt idx="29">
                  <c:v>154.9653994724502</c:v>
                </c:pt>
                <c:pt idx="30">
                  <c:v>154.61938452520519</c:v>
                </c:pt>
                <c:pt idx="31">
                  <c:v>154.46425644783119</c:v>
                </c:pt>
                <c:pt idx="32">
                  <c:v>153.62695515826499</c:v>
                </c:pt>
                <c:pt idx="33">
                  <c:v>152.48971922626029</c:v>
                </c:pt>
                <c:pt idx="34">
                  <c:v>151.47258587338811</c:v>
                </c:pt>
                <c:pt idx="35">
                  <c:v>149.19421424384529</c:v>
                </c:pt>
              </c:numCache>
            </c:numRef>
          </c:val>
        </c:ser>
        <c:dLbls>
          <c:showLegendKey val="0"/>
          <c:showVal val="0"/>
          <c:showCatName val="0"/>
          <c:showSerName val="0"/>
          <c:showPercent val="0"/>
          <c:showBubbleSize val="0"/>
        </c:dLbls>
        <c:axId val="-366194512"/>
        <c:axId val="-366193968"/>
        <c:extLst/>
      </c:areaChart>
      <c:catAx>
        <c:axId val="-366194512"/>
        <c:scaling>
          <c:orientation val="minMax"/>
        </c:scaling>
        <c:delete val="0"/>
        <c:axPos val="b"/>
        <c:numFmt formatCode="0" sourceLinked="0"/>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366193968"/>
        <c:crosses val="autoZero"/>
        <c:auto val="1"/>
        <c:lblAlgn val="ctr"/>
        <c:lblOffset val="100"/>
        <c:tickLblSkip val="10"/>
        <c:tickMarkSkip val="5"/>
        <c:noMultiLvlLbl val="0"/>
      </c:catAx>
      <c:valAx>
        <c:axId val="-366193968"/>
        <c:scaling>
          <c:orientation val="minMax"/>
          <c:max val="30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366194512"/>
        <c:crossesAt val="5"/>
        <c:crossBetween val="midCat"/>
        <c:majorUnit val="50"/>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a:pPr>
      <a:endParaRPr lang="en-US"/>
    </a:p>
  </c:txPr>
  <c:externalData r:id="rId3">
    <c:autoUpdate val="0"/>
  </c:externalData>
  <c:userShapes r:id="rId4"/>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141586468358122"/>
          <c:y val="0.11858111486064241"/>
          <c:w val="0.61639597834493431"/>
          <c:h val="0.78657542807149106"/>
        </c:manualLayout>
      </c:layout>
      <c:areaChart>
        <c:grouping val="stacked"/>
        <c:varyColors val="0"/>
        <c:ser>
          <c:idx val="1"/>
          <c:order val="0"/>
          <c:tx>
            <c:strRef>
              <c:f>Sheet1!$B$1</c:f>
              <c:strCache>
                <c:ptCount val="1"/>
                <c:pt idx="0">
                  <c:v>other</c:v>
                </c:pt>
              </c:strCache>
            </c:strRef>
          </c:tx>
          <c:spPr>
            <a:solidFill>
              <a:srgbClr val="A33340"/>
            </a:solidFill>
            <a:ln w="25400">
              <a:noFill/>
            </a:ln>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Sheet1!$B$2:$B$37</c:f>
              <c:numCache>
                <c:formatCode>General</c:formatCode>
                <c:ptCount val="36"/>
                <c:pt idx="0">
                  <c:v>5.1003230000000004</c:v>
                </c:pt>
                <c:pt idx="1">
                  <c:v>4.614954</c:v>
                </c:pt>
                <c:pt idx="2">
                  <c:v>4.0815900000000003</c:v>
                </c:pt>
                <c:pt idx="3">
                  <c:v>4.6194959999999998</c:v>
                </c:pt>
                <c:pt idx="4">
                  <c:v>4.6300100000000004</c:v>
                </c:pt>
                <c:pt idx="5">
                  <c:v>4.6300100000000004</c:v>
                </c:pt>
                <c:pt idx="6">
                  <c:v>5.1248310000000004</c:v>
                </c:pt>
                <c:pt idx="7">
                  <c:v>5.1248310000000004</c:v>
                </c:pt>
                <c:pt idx="8">
                  <c:v>5.1248310000000004</c:v>
                </c:pt>
                <c:pt idx="9">
                  <c:v>5.1248310000000004</c:v>
                </c:pt>
                <c:pt idx="10">
                  <c:v>5.1248310000000004</c:v>
                </c:pt>
                <c:pt idx="11">
                  <c:v>5.1248310000000004</c:v>
                </c:pt>
                <c:pt idx="12">
                  <c:v>5.1248310000000004</c:v>
                </c:pt>
                <c:pt idx="13">
                  <c:v>5.1248310000000004</c:v>
                </c:pt>
                <c:pt idx="14">
                  <c:v>5.1248310000000004</c:v>
                </c:pt>
                <c:pt idx="15">
                  <c:v>5.1248310000000004</c:v>
                </c:pt>
                <c:pt idx="16">
                  <c:v>5.1248310000000004</c:v>
                </c:pt>
                <c:pt idx="17">
                  <c:v>5.1248310000000004</c:v>
                </c:pt>
                <c:pt idx="18">
                  <c:v>5.1248310000000004</c:v>
                </c:pt>
                <c:pt idx="19">
                  <c:v>5.1248310000000004</c:v>
                </c:pt>
                <c:pt idx="20">
                  <c:v>5.1248310000000004</c:v>
                </c:pt>
                <c:pt idx="21">
                  <c:v>5.1248310000000004</c:v>
                </c:pt>
                <c:pt idx="22">
                  <c:v>5.1248310000000004</c:v>
                </c:pt>
                <c:pt idx="23">
                  <c:v>5.1248310000000004</c:v>
                </c:pt>
                <c:pt idx="24">
                  <c:v>5.1248310000000004</c:v>
                </c:pt>
                <c:pt idx="25">
                  <c:v>5.1248310000000004</c:v>
                </c:pt>
                <c:pt idx="26">
                  <c:v>5.1248310000000004</c:v>
                </c:pt>
                <c:pt idx="27">
                  <c:v>5.1248310000000004</c:v>
                </c:pt>
                <c:pt idx="28">
                  <c:v>5.1248310000000004</c:v>
                </c:pt>
                <c:pt idx="29">
                  <c:v>5.1248310000000004</c:v>
                </c:pt>
                <c:pt idx="30">
                  <c:v>5.1248310000000004</c:v>
                </c:pt>
                <c:pt idx="31">
                  <c:v>5.1248310000000004</c:v>
                </c:pt>
                <c:pt idx="32">
                  <c:v>5.1248310000000004</c:v>
                </c:pt>
                <c:pt idx="33">
                  <c:v>5.1248310000000004</c:v>
                </c:pt>
                <c:pt idx="34">
                  <c:v>5.1248310000000004</c:v>
                </c:pt>
                <c:pt idx="35">
                  <c:v>5.1248310000000004</c:v>
                </c:pt>
              </c:numCache>
            </c:numRef>
          </c:val>
        </c:ser>
        <c:ser>
          <c:idx val="0"/>
          <c:order val="1"/>
          <c:tx>
            <c:strRef>
              <c:f>Sheet1!$C$1</c:f>
              <c:strCache>
                <c:ptCount val="1"/>
                <c:pt idx="0">
                  <c:v>coal</c:v>
                </c:pt>
              </c:strCache>
            </c:strRef>
          </c:tx>
          <c:spPr>
            <a:solidFill>
              <a:srgbClr val="7F7F7F"/>
            </a:solidFill>
            <a:ln w="25400">
              <a:noFill/>
            </a:ln>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Sheet1!$C$2:$C$37</c:f>
              <c:numCache>
                <c:formatCode>General</c:formatCode>
                <c:ptCount val="36"/>
                <c:pt idx="0">
                  <c:v>2.3383560000000001</c:v>
                </c:pt>
                <c:pt idx="1">
                  <c:v>1.5188349999999999</c:v>
                </c:pt>
                <c:pt idx="2">
                  <c:v>1.165564</c:v>
                </c:pt>
                <c:pt idx="3">
                  <c:v>1.105124</c:v>
                </c:pt>
                <c:pt idx="4">
                  <c:v>1.105124</c:v>
                </c:pt>
                <c:pt idx="5">
                  <c:v>1.105124</c:v>
                </c:pt>
                <c:pt idx="6">
                  <c:v>1.105124</c:v>
                </c:pt>
                <c:pt idx="7">
                  <c:v>1.105124</c:v>
                </c:pt>
                <c:pt idx="8">
                  <c:v>1.105124</c:v>
                </c:pt>
                <c:pt idx="9">
                  <c:v>1.105124</c:v>
                </c:pt>
                <c:pt idx="10">
                  <c:v>1.105124</c:v>
                </c:pt>
                <c:pt idx="11">
                  <c:v>1.105124</c:v>
                </c:pt>
                <c:pt idx="12">
                  <c:v>1.105124</c:v>
                </c:pt>
                <c:pt idx="13">
                  <c:v>1.105124</c:v>
                </c:pt>
                <c:pt idx="14">
                  <c:v>1.105124</c:v>
                </c:pt>
                <c:pt idx="15">
                  <c:v>1.105124</c:v>
                </c:pt>
                <c:pt idx="16">
                  <c:v>1.105124</c:v>
                </c:pt>
                <c:pt idx="17">
                  <c:v>1.105124</c:v>
                </c:pt>
                <c:pt idx="18">
                  <c:v>1.105124</c:v>
                </c:pt>
                <c:pt idx="19">
                  <c:v>1.105124</c:v>
                </c:pt>
                <c:pt idx="20">
                  <c:v>1.105124</c:v>
                </c:pt>
                <c:pt idx="21">
                  <c:v>1.105124</c:v>
                </c:pt>
                <c:pt idx="22">
                  <c:v>1.105124</c:v>
                </c:pt>
                <c:pt idx="23">
                  <c:v>1.105124</c:v>
                </c:pt>
                <c:pt idx="24">
                  <c:v>1.105124</c:v>
                </c:pt>
                <c:pt idx="25">
                  <c:v>1.105124</c:v>
                </c:pt>
                <c:pt idx="26">
                  <c:v>1.105124</c:v>
                </c:pt>
                <c:pt idx="27">
                  <c:v>1.105124</c:v>
                </c:pt>
                <c:pt idx="28">
                  <c:v>1.105124</c:v>
                </c:pt>
                <c:pt idx="29">
                  <c:v>1.105124</c:v>
                </c:pt>
                <c:pt idx="30">
                  <c:v>1.105124</c:v>
                </c:pt>
                <c:pt idx="31">
                  <c:v>1.105124</c:v>
                </c:pt>
                <c:pt idx="32">
                  <c:v>1.105124</c:v>
                </c:pt>
                <c:pt idx="33">
                  <c:v>1.105124</c:v>
                </c:pt>
                <c:pt idx="34">
                  <c:v>1.105124</c:v>
                </c:pt>
                <c:pt idx="35">
                  <c:v>1.105124</c:v>
                </c:pt>
              </c:numCache>
            </c:numRef>
          </c:val>
        </c:ser>
        <c:ser>
          <c:idx val="3"/>
          <c:order val="2"/>
          <c:tx>
            <c:strRef>
              <c:f>Sheet1!$D$1</c:f>
              <c:strCache>
                <c:ptCount val="1"/>
                <c:pt idx="0">
                  <c:v>petroleum</c:v>
                </c:pt>
              </c:strCache>
            </c:strRef>
          </c:tx>
          <c:spPr>
            <a:solidFill>
              <a:srgbClr val="BD732A"/>
            </a:solidFill>
            <a:ln w="25400">
              <a:noFill/>
            </a:ln>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Sheet1!$D$2:$D$37</c:f>
              <c:numCache>
                <c:formatCode>General</c:formatCode>
                <c:ptCount val="36"/>
                <c:pt idx="0">
                  <c:v>1.4690999999999999E-2</c:v>
                </c:pt>
                <c:pt idx="1">
                  <c:v>1.7024999999999998E-2</c:v>
                </c:pt>
                <c:pt idx="2">
                  <c:v>4.5849999999999997E-3</c:v>
                </c:pt>
                <c:pt idx="3">
                  <c:v>1.2290000000000001E-2</c:v>
                </c:pt>
                <c:pt idx="4">
                  <c:v>1.2290000000000001E-2</c:v>
                </c:pt>
                <c:pt idx="5">
                  <c:v>1.2290000000000001E-2</c:v>
                </c:pt>
                <c:pt idx="6">
                  <c:v>1.2290000000000001E-2</c:v>
                </c:pt>
                <c:pt idx="7">
                  <c:v>1.2290000000000001E-2</c:v>
                </c:pt>
                <c:pt idx="8">
                  <c:v>1.2290000000000001E-2</c:v>
                </c:pt>
                <c:pt idx="9">
                  <c:v>1.2290000000000001E-2</c:v>
                </c:pt>
                <c:pt idx="10">
                  <c:v>1.2290000000000001E-2</c:v>
                </c:pt>
                <c:pt idx="11">
                  <c:v>1.2290000000000001E-2</c:v>
                </c:pt>
                <c:pt idx="12">
                  <c:v>1.2290000000000001E-2</c:v>
                </c:pt>
                <c:pt idx="13">
                  <c:v>1.2290000000000001E-2</c:v>
                </c:pt>
                <c:pt idx="14">
                  <c:v>1.2290000000000001E-2</c:v>
                </c:pt>
                <c:pt idx="15">
                  <c:v>1.2290000000000001E-2</c:v>
                </c:pt>
                <c:pt idx="16">
                  <c:v>1.2290000000000001E-2</c:v>
                </c:pt>
                <c:pt idx="17">
                  <c:v>1.2290000000000001E-2</c:v>
                </c:pt>
                <c:pt idx="18">
                  <c:v>1.2290000000000001E-2</c:v>
                </c:pt>
                <c:pt idx="19">
                  <c:v>1.2290000000000001E-2</c:v>
                </c:pt>
                <c:pt idx="20">
                  <c:v>1.2290000000000001E-2</c:v>
                </c:pt>
                <c:pt idx="21">
                  <c:v>1.2290000000000001E-2</c:v>
                </c:pt>
                <c:pt idx="22">
                  <c:v>1.2290000000000001E-2</c:v>
                </c:pt>
                <c:pt idx="23">
                  <c:v>1.2290000000000001E-2</c:v>
                </c:pt>
                <c:pt idx="24">
                  <c:v>1.2290000000000001E-2</c:v>
                </c:pt>
                <c:pt idx="25">
                  <c:v>1.2290000000000001E-2</c:v>
                </c:pt>
                <c:pt idx="26">
                  <c:v>1.2290000000000001E-2</c:v>
                </c:pt>
                <c:pt idx="27">
                  <c:v>1.2290000000000001E-2</c:v>
                </c:pt>
                <c:pt idx="28">
                  <c:v>1.2290000000000001E-2</c:v>
                </c:pt>
                <c:pt idx="29">
                  <c:v>1.2290000000000001E-2</c:v>
                </c:pt>
                <c:pt idx="30">
                  <c:v>1.2290000000000001E-2</c:v>
                </c:pt>
                <c:pt idx="31">
                  <c:v>1.2290000000000001E-2</c:v>
                </c:pt>
                <c:pt idx="32">
                  <c:v>1.2290000000000001E-2</c:v>
                </c:pt>
                <c:pt idx="33">
                  <c:v>1.2290000000000001E-2</c:v>
                </c:pt>
                <c:pt idx="34">
                  <c:v>1.2290000000000001E-2</c:v>
                </c:pt>
                <c:pt idx="35">
                  <c:v>1.2290000000000001E-2</c:v>
                </c:pt>
              </c:numCache>
            </c:numRef>
          </c:val>
        </c:ser>
        <c:ser>
          <c:idx val="5"/>
          <c:order val="3"/>
          <c:tx>
            <c:strRef>
              <c:f>Sheet1!$E$1</c:f>
              <c:strCache>
                <c:ptCount val="1"/>
                <c:pt idx="0">
                  <c:v>natural gas</c:v>
                </c:pt>
              </c:strCache>
            </c:strRef>
          </c:tx>
          <c:spPr>
            <a:solidFill>
              <a:srgbClr val="0096D7"/>
            </a:solidFill>
            <a:ln w="25400">
              <a:noFill/>
            </a:ln>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Sheet1!$E$2:$E$37</c:f>
              <c:numCache>
                <c:formatCode>General</c:formatCode>
                <c:ptCount val="36"/>
                <c:pt idx="0">
                  <c:v>48.308566999999996</c:v>
                </c:pt>
                <c:pt idx="1">
                  <c:v>51.017077999999998</c:v>
                </c:pt>
                <c:pt idx="2">
                  <c:v>49.842587000000002</c:v>
                </c:pt>
                <c:pt idx="3">
                  <c:v>51.573658000000002</c:v>
                </c:pt>
                <c:pt idx="4">
                  <c:v>54.765278000000002</c:v>
                </c:pt>
                <c:pt idx="5">
                  <c:v>57.149898999999998</c:v>
                </c:pt>
                <c:pt idx="6">
                  <c:v>58.162342000000002</c:v>
                </c:pt>
                <c:pt idx="7">
                  <c:v>59.254280000000001</c:v>
                </c:pt>
                <c:pt idx="8">
                  <c:v>60.398108999999998</c:v>
                </c:pt>
                <c:pt idx="9">
                  <c:v>61.590176</c:v>
                </c:pt>
                <c:pt idx="10">
                  <c:v>62.840988000000003</c:v>
                </c:pt>
                <c:pt idx="11">
                  <c:v>64.140586999999996</c:v>
                </c:pt>
                <c:pt idx="12">
                  <c:v>65.477233999999996</c:v>
                </c:pt>
                <c:pt idx="13">
                  <c:v>66.854729000000006</c:v>
                </c:pt>
                <c:pt idx="14">
                  <c:v>68.275475</c:v>
                </c:pt>
                <c:pt idx="15">
                  <c:v>69.717346000000006</c:v>
                </c:pt>
                <c:pt idx="16">
                  <c:v>71.203261999999995</c:v>
                </c:pt>
                <c:pt idx="17">
                  <c:v>72.748283000000001</c:v>
                </c:pt>
                <c:pt idx="18">
                  <c:v>74.356864999999999</c:v>
                </c:pt>
                <c:pt idx="19">
                  <c:v>76.026657</c:v>
                </c:pt>
                <c:pt idx="20">
                  <c:v>77.764183000000003</c:v>
                </c:pt>
                <c:pt idx="21">
                  <c:v>79.575798000000006</c:v>
                </c:pt>
                <c:pt idx="22">
                  <c:v>81.466042000000002</c:v>
                </c:pt>
                <c:pt idx="23">
                  <c:v>83.432486999999995</c:v>
                </c:pt>
                <c:pt idx="24">
                  <c:v>85.476157999999998</c:v>
                </c:pt>
                <c:pt idx="25">
                  <c:v>87.593970999999996</c:v>
                </c:pt>
                <c:pt idx="26">
                  <c:v>89.862350000000006</c:v>
                </c:pt>
                <c:pt idx="27">
                  <c:v>92.292418999999995</c:v>
                </c:pt>
                <c:pt idx="28">
                  <c:v>94.887848000000005</c:v>
                </c:pt>
                <c:pt idx="29">
                  <c:v>97.666190999999998</c:v>
                </c:pt>
                <c:pt idx="30">
                  <c:v>100.651314</c:v>
                </c:pt>
                <c:pt idx="31">
                  <c:v>103.888443</c:v>
                </c:pt>
                <c:pt idx="32">
                  <c:v>107.42300400000001</c:v>
                </c:pt>
                <c:pt idx="33">
                  <c:v>111.321136</c:v>
                </c:pt>
                <c:pt idx="34">
                  <c:v>115.64135</c:v>
                </c:pt>
                <c:pt idx="35">
                  <c:v>120.426056</c:v>
                </c:pt>
              </c:numCache>
            </c:numRef>
          </c:val>
        </c:ser>
        <c:dLbls>
          <c:showLegendKey val="0"/>
          <c:showVal val="0"/>
          <c:showCatName val="0"/>
          <c:showSerName val="0"/>
          <c:showPercent val="0"/>
          <c:showBubbleSize val="0"/>
        </c:dLbls>
        <c:axId val="-366187984"/>
        <c:axId val="-366193424"/>
      </c:areaChart>
      <c:catAx>
        <c:axId val="-366187984"/>
        <c:scaling>
          <c:orientation val="minMax"/>
        </c:scaling>
        <c:delete val="0"/>
        <c:axPos val="b"/>
        <c:numFmt formatCode="0" sourceLinked="0"/>
        <c:majorTickMark val="out"/>
        <c:minorTickMark val="out"/>
        <c:tickLblPos val="low"/>
        <c:spPr>
          <a:ln w="12700">
            <a:solidFill>
              <a:srgbClr val="000000"/>
            </a:solidFill>
          </a:ln>
        </c:spPr>
        <c:txPr>
          <a:bodyPr/>
          <a:lstStyle/>
          <a:p>
            <a:pPr algn="ctr">
              <a:defRPr lang="en-US" sz="1400" b="0" i="0" u="none" strike="noStrike" kern="1200" baseline="0">
                <a:solidFill>
                  <a:schemeClr val="tx1"/>
                </a:solidFill>
                <a:latin typeface="+mn-lt"/>
                <a:ea typeface="+mn-ea"/>
                <a:cs typeface="+mn-cs"/>
              </a:defRPr>
            </a:pPr>
            <a:endParaRPr lang="en-US"/>
          </a:p>
        </c:txPr>
        <c:crossAx val="-366193424"/>
        <c:crosses val="autoZero"/>
        <c:auto val="1"/>
        <c:lblAlgn val="ctr"/>
        <c:lblOffset val="100"/>
        <c:tickLblSkip val="10"/>
        <c:tickMarkSkip val="10"/>
        <c:noMultiLvlLbl val="0"/>
      </c:catAx>
      <c:valAx>
        <c:axId val="-366193424"/>
        <c:scaling>
          <c:orientation val="minMax"/>
        </c:scaling>
        <c:delete val="0"/>
        <c:axPos val="l"/>
        <c:majorGridlines>
          <c:spPr>
            <a:ln>
              <a:solidFill>
                <a:srgbClr val="FFFFFF">
                  <a:lumMod val="85000"/>
                </a:srgbClr>
              </a:solidFill>
            </a:ln>
          </c:spPr>
        </c:majorGridlines>
        <c:numFmt formatCode="General" sourceLinked="1"/>
        <c:majorTickMark val="none"/>
        <c:minorTickMark val="none"/>
        <c:tickLblPos val="low"/>
        <c:spPr>
          <a:ln w="22225">
            <a:solidFill>
              <a:srgbClr val="FFFFFF">
                <a:lumMod val="65000"/>
              </a:srgbClr>
            </a:solidFill>
            <a:prstDash val="lgDash"/>
          </a:ln>
        </c:spPr>
        <c:txPr>
          <a:bodyPr/>
          <a:lstStyle/>
          <a:p>
            <a:pPr>
              <a:defRPr sz="1400"/>
            </a:pPr>
            <a:endParaRPr lang="en-US"/>
          </a:p>
        </c:txPr>
        <c:crossAx val="-366187984"/>
        <c:crossesAt val="5"/>
        <c:crossBetween val="midCat"/>
      </c:valAx>
    </c:plotArea>
    <c:plotVisOnly val="1"/>
    <c:dispBlanksAs val="zero"/>
    <c:showDLblsOverMax val="0"/>
  </c:chart>
  <c:spPr>
    <a:ln>
      <a:noFill/>
    </a:ln>
  </c:spPr>
  <c:txPr>
    <a:bodyPr/>
    <a:lstStyle/>
    <a:p>
      <a:pPr>
        <a:defRPr sz="1400"/>
      </a:pPr>
      <a:endParaRPr lang="en-US"/>
    </a:p>
  </c:txPr>
  <c:externalData r:id="rId2">
    <c:autoUpdate val="0"/>
  </c:externalData>
  <c:userShapes r:id="rId3"/>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141586468358122"/>
          <c:y val="0.1253830819330396"/>
          <c:w val="0.58938718100658338"/>
          <c:h val="0.78542358419964708"/>
        </c:manualLayout>
      </c:layout>
      <c:areaChart>
        <c:grouping val="stacked"/>
        <c:varyColors val="0"/>
        <c:ser>
          <c:idx val="2"/>
          <c:order val="0"/>
          <c:tx>
            <c:strRef>
              <c:f>Sheet1!$B$1</c:f>
              <c:strCache>
                <c:ptCount val="1"/>
                <c:pt idx="0">
                  <c:v>sales to the grid</c:v>
                </c:pt>
              </c:strCache>
            </c:strRef>
          </c:tx>
          <c:spPr>
            <a:solidFill>
              <a:srgbClr val="5D9732"/>
            </a:solidFill>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Sheet1!$B$2:$B$37</c:f>
              <c:numCache>
                <c:formatCode>General</c:formatCode>
                <c:ptCount val="36"/>
                <c:pt idx="0">
                  <c:v>17.054493000000001</c:v>
                </c:pt>
                <c:pt idx="1">
                  <c:v>19.844172</c:v>
                </c:pt>
                <c:pt idx="2">
                  <c:v>18.008092999999999</c:v>
                </c:pt>
                <c:pt idx="3">
                  <c:v>20.032240000000002</c:v>
                </c:pt>
                <c:pt idx="4">
                  <c:v>21.118082000000001</c:v>
                </c:pt>
                <c:pt idx="5">
                  <c:v>21.622871</c:v>
                </c:pt>
                <c:pt idx="6">
                  <c:v>21.954592000000002</c:v>
                </c:pt>
                <c:pt idx="7">
                  <c:v>22.24428</c:v>
                </c:pt>
                <c:pt idx="8">
                  <c:v>22.547740999999998</c:v>
                </c:pt>
                <c:pt idx="9">
                  <c:v>22.863994999999999</c:v>
                </c:pt>
                <c:pt idx="10">
                  <c:v>23.195833</c:v>
                </c:pt>
                <c:pt idx="11">
                  <c:v>23.540617000000001</c:v>
                </c:pt>
                <c:pt idx="12">
                  <c:v>23.895233000000001</c:v>
                </c:pt>
                <c:pt idx="13">
                  <c:v>24.260677000000001</c:v>
                </c:pt>
                <c:pt idx="14">
                  <c:v>24.637604</c:v>
                </c:pt>
                <c:pt idx="15">
                  <c:v>25.020133999999999</c:v>
                </c:pt>
                <c:pt idx="16">
                  <c:v>25.414346999999999</c:v>
                </c:pt>
                <c:pt idx="17">
                  <c:v>25.824242000000002</c:v>
                </c:pt>
                <c:pt idx="18">
                  <c:v>26.250997999999999</c:v>
                </c:pt>
                <c:pt idx="19">
                  <c:v>26.693995999999999</c:v>
                </c:pt>
                <c:pt idx="20">
                  <c:v>27.154959000000002</c:v>
                </c:pt>
                <c:pt idx="21">
                  <c:v>27.635587999999998</c:v>
                </c:pt>
                <c:pt idx="22">
                  <c:v>28.137063999999999</c:v>
                </c:pt>
                <c:pt idx="23">
                  <c:v>28.658760000000001</c:v>
                </c:pt>
                <c:pt idx="24">
                  <c:v>29.200949000000001</c:v>
                </c:pt>
                <c:pt idx="25">
                  <c:v>29.762802000000001</c:v>
                </c:pt>
                <c:pt idx="26">
                  <c:v>30.364605000000001</c:v>
                </c:pt>
                <c:pt idx="27">
                  <c:v>31.009302000000002</c:v>
                </c:pt>
                <c:pt idx="28">
                  <c:v>31.697865</c:v>
                </c:pt>
                <c:pt idx="29">
                  <c:v>32.434967</c:v>
                </c:pt>
                <c:pt idx="30">
                  <c:v>33.226920999999997</c:v>
                </c:pt>
                <c:pt idx="31">
                  <c:v>34.085728000000003</c:v>
                </c:pt>
                <c:pt idx="32">
                  <c:v>35.023437999999999</c:v>
                </c:pt>
                <c:pt idx="33">
                  <c:v>36.057609999999997</c:v>
                </c:pt>
                <c:pt idx="34">
                  <c:v>37.203766000000002</c:v>
                </c:pt>
                <c:pt idx="35">
                  <c:v>38.473145000000002</c:v>
                </c:pt>
              </c:numCache>
            </c:numRef>
          </c:val>
        </c:ser>
        <c:ser>
          <c:idx val="4"/>
          <c:order val="1"/>
          <c:tx>
            <c:strRef>
              <c:f>Sheet1!$C$1</c:f>
              <c:strCache>
                <c:ptCount val="1"/>
                <c:pt idx="0">
                  <c:v>consumed on-site</c:v>
                </c:pt>
              </c:strCache>
            </c:strRef>
          </c:tx>
          <c:spPr>
            <a:solidFill>
              <a:srgbClr val="003953">
                <a:lumMod val="90000"/>
                <a:lumOff val="10000"/>
              </a:srgbClr>
            </a:solidFill>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Sheet1!$C$2:$C$37</c:f>
              <c:numCache>
                <c:formatCode>General</c:formatCode>
                <c:ptCount val="36"/>
                <c:pt idx="0">
                  <c:v>38.707447000000002</c:v>
                </c:pt>
                <c:pt idx="1">
                  <c:v>37.323723000000001</c:v>
                </c:pt>
                <c:pt idx="2">
                  <c:v>37.086235000000002</c:v>
                </c:pt>
                <c:pt idx="3">
                  <c:v>37.278331999999999</c:v>
                </c:pt>
                <c:pt idx="4">
                  <c:v>39.394618999999999</c:v>
                </c:pt>
                <c:pt idx="5">
                  <c:v>41.274445</c:v>
                </c:pt>
                <c:pt idx="6">
                  <c:v>42.449997000000003</c:v>
                </c:pt>
                <c:pt idx="7">
                  <c:v>43.252243</c:v>
                </c:pt>
                <c:pt idx="8">
                  <c:v>44.092616999999997</c:v>
                </c:pt>
                <c:pt idx="9">
                  <c:v>44.968426000000001</c:v>
                </c:pt>
                <c:pt idx="10">
                  <c:v>45.887394</c:v>
                </c:pt>
                <c:pt idx="11">
                  <c:v>46.842208999999997</c:v>
                </c:pt>
                <c:pt idx="12">
                  <c:v>47.824249000000002</c:v>
                </c:pt>
                <c:pt idx="13">
                  <c:v>48.836295999999997</c:v>
                </c:pt>
                <c:pt idx="14">
                  <c:v>49.880119000000001</c:v>
                </c:pt>
                <c:pt idx="15">
                  <c:v>50.939461000000001</c:v>
                </c:pt>
                <c:pt idx="16">
                  <c:v>52.031162000000002</c:v>
                </c:pt>
                <c:pt idx="17">
                  <c:v>53.166279000000003</c:v>
                </c:pt>
                <c:pt idx="18">
                  <c:v>54.348114000000002</c:v>
                </c:pt>
                <c:pt idx="19">
                  <c:v>55.574924000000003</c:v>
                </c:pt>
                <c:pt idx="20">
                  <c:v>56.851463000000003</c:v>
                </c:pt>
                <c:pt idx="21">
                  <c:v>58.182461000000004</c:v>
                </c:pt>
                <c:pt idx="22">
                  <c:v>59.571219999999997</c:v>
                </c:pt>
                <c:pt idx="23">
                  <c:v>61.015965000000001</c:v>
                </c:pt>
                <c:pt idx="24">
                  <c:v>62.517451999999999</c:v>
                </c:pt>
                <c:pt idx="25">
                  <c:v>64.073409999999996</c:v>
                </c:pt>
                <c:pt idx="26">
                  <c:v>65.739990000000006</c:v>
                </c:pt>
                <c:pt idx="27">
                  <c:v>67.525351999999998</c:v>
                </c:pt>
                <c:pt idx="28">
                  <c:v>69.432227999999995</c:v>
                </c:pt>
                <c:pt idx="29">
                  <c:v>71.473472999999998</c:v>
                </c:pt>
                <c:pt idx="30">
                  <c:v>73.666634000000002</c:v>
                </c:pt>
                <c:pt idx="31">
                  <c:v>76.044960000000003</c:v>
                </c:pt>
                <c:pt idx="32">
                  <c:v>78.641807999999997</c:v>
                </c:pt>
                <c:pt idx="33">
                  <c:v>81.505752999999999</c:v>
                </c:pt>
                <c:pt idx="34">
                  <c:v>84.679824999999994</c:v>
                </c:pt>
                <c:pt idx="35">
                  <c:v>88.195144999999997</c:v>
                </c:pt>
              </c:numCache>
            </c:numRef>
          </c:val>
        </c:ser>
        <c:dLbls>
          <c:showLegendKey val="0"/>
          <c:showVal val="0"/>
          <c:showCatName val="0"/>
          <c:showSerName val="0"/>
          <c:showPercent val="0"/>
          <c:showBubbleSize val="0"/>
        </c:dLbls>
        <c:axId val="-366191792"/>
        <c:axId val="-366192880"/>
      </c:areaChart>
      <c:catAx>
        <c:axId val="-366191792"/>
        <c:scaling>
          <c:orientation val="minMax"/>
        </c:scaling>
        <c:delete val="0"/>
        <c:axPos val="b"/>
        <c:numFmt formatCode="0" sourceLinked="0"/>
        <c:majorTickMark val="out"/>
        <c:minorTickMark val="out"/>
        <c:tickLblPos val="nextTo"/>
        <c:spPr>
          <a:ln w="12700">
            <a:solidFill>
              <a:srgbClr val="000000"/>
            </a:solidFill>
          </a:ln>
        </c:spPr>
        <c:txPr>
          <a:bodyPr/>
          <a:lstStyle/>
          <a:p>
            <a:pPr>
              <a:defRPr sz="1400"/>
            </a:pPr>
            <a:endParaRPr lang="en-US"/>
          </a:p>
        </c:txPr>
        <c:crossAx val="-366192880"/>
        <c:crossesAt val="0"/>
        <c:auto val="1"/>
        <c:lblAlgn val="ctr"/>
        <c:lblOffset val="100"/>
        <c:tickLblSkip val="10"/>
        <c:tickMarkSkip val="10"/>
        <c:noMultiLvlLbl val="0"/>
      </c:catAx>
      <c:valAx>
        <c:axId val="-366192880"/>
        <c:scaling>
          <c:orientation val="minMax"/>
        </c:scaling>
        <c:delete val="0"/>
        <c:axPos val="l"/>
        <c:majorGridlines>
          <c:spPr>
            <a:ln>
              <a:solidFill>
                <a:srgbClr val="FFFFFF">
                  <a:lumMod val="85000"/>
                </a:srgbClr>
              </a:solidFill>
            </a:ln>
          </c:spPr>
        </c:majorGridlines>
        <c:numFmt formatCode="#,##0_);\(#,##0\)" sourceLinked="0"/>
        <c:majorTickMark val="none"/>
        <c:minorTickMark val="none"/>
        <c:tickLblPos val="low"/>
        <c:spPr>
          <a:ln w="22225">
            <a:solidFill>
              <a:srgbClr val="FFFFFF">
                <a:lumMod val="65000"/>
              </a:srgbClr>
            </a:solidFill>
            <a:prstDash val="lgDash"/>
          </a:ln>
        </c:spPr>
        <c:txPr>
          <a:bodyPr/>
          <a:lstStyle/>
          <a:p>
            <a:pPr>
              <a:defRPr sz="1400" b="0"/>
            </a:pPr>
            <a:endParaRPr lang="en-US"/>
          </a:p>
        </c:txPr>
        <c:crossAx val="-366191792"/>
        <c:crossesAt val="5"/>
        <c:crossBetween val="midCat"/>
      </c:valAx>
    </c:plotArea>
    <c:plotVisOnly val="1"/>
    <c:dispBlanksAs val="zero"/>
    <c:showDLblsOverMax val="0"/>
  </c:chart>
  <c:spPr>
    <a:ln>
      <a:noFill/>
    </a:ln>
  </c:spPr>
  <c:txPr>
    <a:bodyPr/>
    <a:lstStyle/>
    <a:p>
      <a:pPr>
        <a:defRPr sz="1400"/>
      </a:pPr>
      <a:endParaRPr lang="en-US"/>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4766134524592793E-2"/>
          <c:y val="0.11858104963707722"/>
          <c:w val="0.61639597834493431"/>
          <c:h val="0.78657542807149106"/>
        </c:manualLayout>
      </c:layout>
      <c:areaChart>
        <c:grouping val="stacked"/>
        <c:varyColors val="0"/>
        <c:ser>
          <c:idx val="0"/>
          <c:order val="0"/>
          <c:tx>
            <c:strRef>
              <c:f>Sheet1!$B$1</c:f>
              <c:strCache>
                <c:ptCount val="1"/>
                <c:pt idx="0">
                  <c:v>coal</c:v>
                </c:pt>
              </c:strCache>
            </c:strRef>
          </c:tx>
          <c:spPr>
            <a:solidFill>
              <a:srgbClr val="7F7F7F"/>
            </a:solidFill>
            <a:ln w="25400">
              <a:noFill/>
            </a:ln>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Sheet1!$B$2:$B$37</c:f>
              <c:numCache>
                <c:formatCode>General</c:formatCode>
                <c:ptCount val="36"/>
                <c:pt idx="0">
                  <c:v>1.379759</c:v>
                </c:pt>
                <c:pt idx="1">
                  <c:v>1.205336</c:v>
                </c:pt>
                <c:pt idx="2">
                  <c:v>1.1948110000000001</c:v>
                </c:pt>
                <c:pt idx="3">
                  <c:v>1.1772819999999999</c:v>
                </c:pt>
                <c:pt idx="4">
                  <c:v>1.112473</c:v>
                </c:pt>
                <c:pt idx="5">
                  <c:v>1.0534559999999999</c:v>
                </c:pt>
                <c:pt idx="6">
                  <c:v>1.013663</c:v>
                </c:pt>
                <c:pt idx="7">
                  <c:v>1.006677</c:v>
                </c:pt>
                <c:pt idx="8">
                  <c:v>1.0283610000000001</c:v>
                </c:pt>
                <c:pt idx="9">
                  <c:v>1.027412</c:v>
                </c:pt>
                <c:pt idx="10">
                  <c:v>1.0281830000000001</c:v>
                </c:pt>
                <c:pt idx="11">
                  <c:v>1.0296259999999999</c:v>
                </c:pt>
                <c:pt idx="12">
                  <c:v>1.023069</c:v>
                </c:pt>
                <c:pt idx="13">
                  <c:v>1.016675</c:v>
                </c:pt>
                <c:pt idx="14">
                  <c:v>1.009606</c:v>
                </c:pt>
                <c:pt idx="15">
                  <c:v>1.00413</c:v>
                </c:pt>
                <c:pt idx="16">
                  <c:v>0.99590000000000001</c:v>
                </c:pt>
                <c:pt idx="17">
                  <c:v>0.99005699999999996</c:v>
                </c:pt>
                <c:pt idx="18">
                  <c:v>0.98639200000000005</c:v>
                </c:pt>
                <c:pt idx="19">
                  <c:v>0.98094099999999995</c:v>
                </c:pt>
                <c:pt idx="20">
                  <c:v>0.97251699999999996</c:v>
                </c:pt>
                <c:pt idx="21">
                  <c:v>0.97145599999999999</c:v>
                </c:pt>
                <c:pt idx="22">
                  <c:v>0.96973200000000004</c:v>
                </c:pt>
                <c:pt idx="23">
                  <c:v>0.96843199999999996</c:v>
                </c:pt>
                <c:pt idx="24">
                  <c:v>0.966194</c:v>
                </c:pt>
                <c:pt idx="25">
                  <c:v>0.96462999999999999</c:v>
                </c:pt>
                <c:pt idx="26">
                  <c:v>0.961198</c:v>
                </c:pt>
                <c:pt idx="27">
                  <c:v>0.96011299999999999</c:v>
                </c:pt>
                <c:pt idx="28">
                  <c:v>0.95622200000000002</c:v>
                </c:pt>
                <c:pt idx="29">
                  <c:v>0.95441200000000004</c:v>
                </c:pt>
                <c:pt idx="30">
                  <c:v>0.95243100000000003</c:v>
                </c:pt>
                <c:pt idx="31">
                  <c:v>0.95005499999999998</c:v>
                </c:pt>
                <c:pt idx="32">
                  <c:v>0.94625000000000004</c:v>
                </c:pt>
                <c:pt idx="33">
                  <c:v>0.94422499999999998</c:v>
                </c:pt>
                <c:pt idx="34">
                  <c:v>0.93998499999999996</c:v>
                </c:pt>
                <c:pt idx="35">
                  <c:v>0.93619300000000005</c:v>
                </c:pt>
              </c:numCache>
            </c:numRef>
          </c:val>
        </c:ser>
        <c:ser>
          <c:idx val="1"/>
          <c:order val="1"/>
          <c:tx>
            <c:strRef>
              <c:f>Sheet1!$C$1</c:f>
              <c:strCache>
                <c:ptCount val="1"/>
                <c:pt idx="0">
                  <c:v>purchased electricity</c:v>
                </c:pt>
              </c:strCache>
            </c:strRef>
          </c:tx>
          <c:spPr>
            <a:solidFill>
              <a:srgbClr val="FFC702"/>
            </a:solidFill>
            <a:ln w="25400">
              <a:noFill/>
            </a:ln>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Sheet1!$C$2:$C$37</c:f>
              <c:numCache>
                <c:formatCode>General</c:formatCode>
                <c:ptCount val="36"/>
                <c:pt idx="0">
                  <c:v>3.365964</c:v>
                </c:pt>
                <c:pt idx="1">
                  <c:v>3.3325520000000002</c:v>
                </c:pt>
                <c:pt idx="2">
                  <c:v>3.358425</c:v>
                </c:pt>
                <c:pt idx="3">
                  <c:v>3.251897</c:v>
                </c:pt>
                <c:pt idx="4">
                  <c:v>3.2338</c:v>
                </c:pt>
                <c:pt idx="5">
                  <c:v>3.1894</c:v>
                </c:pt>
                <c:pt idx="6">
                  <c:v>3.2509220000000001</c:v>
                </c:pt>
                <c:pt idx="7">
                  <c:v>3.3305570000000002</c:v>
                </c:pt>
                <c:pt idx="8">
                  <c:v>3.3816229999999998</c:v>
                </c:pt>
                <c:pt idx="9">
                  <c:v>3.4262090000000001</c:v>
                </c:pt>
                <c:pt idx="10">
                  <c:v>3.467133</c:v>
                </c:pt>
                <c:pt idx="11">
                  <c:v>3.510113</c:v>
                </c:pt>
                <c:pt idx="12">
                  <c:v>3.5292300000000001</c:v>
                </c:pt>
                <c:pt idx="13">
                  <c:v>3.5615770000000002</c:v>
                </c:pt>
                <c:pt idx="14">
                  <c:v>3.5918410000000001</c:v>
                </c:pt>
                <c:pt idx="15">
                  <c:v>3.6221969999999999</c:v>
                </c:pt>
                <c:pt idx="16">
                  <c:v>3.6423510000000001</c:v>
                </c:pt>
                <c:pt idx="17">
                  <c:v>3.6625489999999998</c:v>
                </c:pt>
                <c:pt idx="18">
                  <c:v>3.6811120000000002</c:v>
                </c:pt>
                <c:pt idx="19">
                  <c:v>3.705295</c:v>
                </c:pt>
                <c:pt idx="20">
                  <c:v>3.726877</c:v>
                </c:pt>
                <c:pt idx="21">
                  <c:v>3.7437990000000001</c:v>
                </c:pt>
                <c:pt idx="22">
                  <c:v>3.7683840000000002</c:v>
                </c:pt>
                <c:pt idx="23">
                  <c:v>3.7862149999999999</c:v>
                </c:pt>
                <c:pt idx="24">
                  <c:v>3.8043610000000001</c:v>
                </c:pt>
                <c:pt idx="25">
                  <c:v>3.828576</c:v>
                </c:pt>
                <c:pt idx="26">
                  <c:v>3.8529520000000002</c:v>
                </c:pt>
                <c:pt idx="27">
                  <c:v>3.876115</c:v>
                </c:pt>
                <c:pt idx="28">
                  <c:v>3.8989919999999998</c:v>
                </c:pt>
                <c:pt idx="29">
                  <c:v>3.923168</c:v>
                </c:pt>
                <c:pt idx="30">
                  <c:v>3.9479009999999999</c:v>
                </c:pt>
                <c:pt idx="31">
                  <c:v>3.9705050000000002</c:v>
                </c:pt>
                <c:pt idx="32">
                  <c:v>3.9938799999999999</c:v>
                </c:pt>
                <c:pt idx="33">
                  <c:v>4.01532</c:v>
                </c:pt>
                <c:pt idx="34">
                  <c:v>4.035501</c:v>
                </c:pt>
                <c:pt idx="35">
                  <c:v>4.049404</c:v>
                </c:pt>
              </c:numCache>
            </c:numRef>
          </c:val>
        </c:ser>
        <c:ser>
          <c:idx val="2"/>
          <c:order val="2"/>
          <c:tx>
            <c:strRef>
              <c:f>Sheet1!$D$1</c:f>
              <c:strCache>
                <c:ptCount val="1"/>
                <c:pt idx="0">
                  <c:v>renewables</c:v>
                </c:pt>
              </c:strCache>
            </c:strRef>
          </c:tx>
          <c:spPr>
            <a:ln w="25400">
              <a:noFill/>
            </a:ln>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Sheet1!$D$2:$D$37</c:f>
              <c:numCache>
                <c:formatCode>General</c:formatCode>
                <c:ptCount val="36"/>
                <c:pt idx="0">
                  <c:v>2.491355</c:v>
                </c:pt>
                <c:pt idx="1">
                  <c:v>2.5027370000000002</c:v>
                </c:pt>
                <c:pt idx="2">
                  <c:v>2.5867200000000001</c:v>
                </c:pt>
                <c:pt idx="3">
                  <c:v>2.5926140000000002</c:v>
                </c:pt>
                <c:pt idx="4">
                  <c:v>2.527587</c:v>
                </c:pt>
                <c:pt idx="5">
                  <c:v>2.4340299999999999</c:v>
                </c:pt>
                <c:pt idx="6">
                  <c:v>2.459438</c:v>
                </c:pt>
                <c:pt idx="7">
                  <c:v>2.5006529999999998</c:v>
                </c:pt>
                <c:pt idx="8">
                  <c:v>2.516464</c:v>
                </c:pt>
                <c:pt idx="9">
                  <c:v>2.5409009999999999</c:v>
                </c:pt>
                <c:pt idx="10">
                  <c:v>2.5679590000000001</c:v>
                </c:pt>
                <c:pt idx="11">
                  <c:v>2.6028280000000001</c:v>
                </c:pt>
                <c:pt idx="12">
                  <c:v>2.6300400000000002</c:v>
                </c:pt>
                <c:pt idx="13">
                  <c:v>2.6628289999999999</c:v>
                </c:pt>
                <c:pt idx="14">
                  <c:v>2.6883189999999999</c:v>
                </c:pt>
                <c:pt idx="15">
                  <c:v>2.7190810000000001</c:v>
                </c:pt>
                <c:pt idx="16">
                  <c:v>2.7405940000000002</c:v>
                </c:pt>
                <c:pt idx="17">
                  <c:v>2.7567910000000002</c:v>
                </c:pt>
                <c:pt idx="18">
                  <c:v>2.7723230000000001</c:v>
                </c:pt>
                <c:pt idx="19">
                  <c:v>2.7928410000000001</c:v>
                </c:pt>
                <c:pt idx="20">
                  <c:v>2.8111480000000002</c:v>
                </c:pt>
                <c:pt idx="21">
                  <c:v>2.8289879999999998</c:v>
                </c:pt>
                <c:pt idx="22">
                  <c:v>2.8438020000000002</c:v>
                </c:pt>
                <c:pt idx="23">
                  <c:v>2.8609490000000002</c:v>
                </c:pt>
                <c:pt idx="24">
                  <c:v>2.87574</c:v>
                </c:pt>
                <c:pt idx="25">
                  <c:v>2.897815</c:v>
                </c:pt>
                <c:pt idx="26">
                  <c:v>2.9224920000000001</c:v>
                </c:pt>
                <c:pt idx="27">
                  <c:v>2.9438849999999999</c:v>
                </c:pt>
                <c:pt idx="28">
                  <c:v>2.9692159999999999</c:v>
                </c:pt>
                <c:pt idx="29">
                  <c:v>2.9941789999999999</c:v>
                </c:pt>
                <c:pt idx="30">
                  <c:v>3.0216880000000002</c:v>
                </c:pt>
                <c:pt idx="31">
                  <c:v>3.0476760000000001</c:v>
                </c:pt>
                <c:pt idx="32">
                  <c:v>3.0797669999999999</c:v>
                </c:pt>
                <c:pt idx="33">
                  <c:v>3.1081979999999998</c:v>
                </c:pt>
                <c:pt idx="34">
                  <c:v>3.1364700000000001</c:v>
                </c:pt>
                <c:pt idx="35">
                  <c:v>3.1670440000000002</c:v>
                </c:pt>
              </c:numCache>
            </c:numRef>
          </c:val>
        </c:ser>
        <c:ser>
          <c:idx val="3"/>
          <c:order val="3"/>
          <c:tx>
            <c:strRef>
              <c:f>Sheet1!$E$1</c:f>
              <c:strCache>
                <c:ptCount val="1"/>
                <c:pt idx="0">
                  <c:v>petroleum</c:v>
                </c:pt>
              </c:strCache>
            </c:strRef>
          </c:tx>
          <c:spPr>
            <a:solidFill>
              <a:srgbClr val="BD732A"/>
            </a:solidFill>
            <a:ln w="25400">
              <a:noFill/>
            </a:ln>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Sheet1!$E$2:$E$37</c:f>
              <c:numCache>
                <c:formatCode>General</c:formatCode>
                <c:ptCount val="36"/>
                <c:pt idx="0">
                  <c:v>5.5173519999999989</c:v>
                </c:pt>
                <c:pt idx="1">
                  <c:v>5.6500979999999998</c:v>
                </c:pt>
                <c:pt idx="2">
                  <c:v>5.7537930000000017</c:v>
                </c:pt>
                <c:pt idx="3">
                  <c:v>5.7090600000000009</c:v>
                </c:pt>
                <c:pt idx="4">
                  <c:v>5.584480000000001</c:v>
                </c:pt>
                <c:pt idx="5">
                  <c:v>5.3390780000000007</c:v>
                </c:pt>
                <c:pt idx="6">
                  <c:v>5.4461899999999996</c:v>
                </c:pt>
                <c:pt idx="7">
                  <c:v>5.5700319999999994</c:v>
                </c:pt>
                <c:pt idx="8">
                  <c:v>5.6087939999999996</c:v>
                </c:pt>
                <c:pt idx="9">
                  <c:v>5.6072900000000008</c:v>
                </c:pt>
                <c:pt idx="10">
                  <c:v>5.6818989999999996</c:v>
                </c:pt>
                <c:pt idx="11">
                  <c:v>5.783347</c:v>
                </c:pt>
                <c:pt idx="12">
                  <c:v>5.7817309999999988</c:v>
                </c:pt>
                <c:pt idx="13">
                  <c:v>5.9161530000000013</c:v>
                </c:pt>
                <c:pt idx="14">
                  <c:v>5.9792889999999996</c:v>
                </c:pt>
                <c:pt idx="15">
                  <c:v>6.068579999999999</c:v>
                </c:pt>
                <c:pt idx="16">
                  <c:v>6.1326480000000014</c:v>
                </c:pt>
                <c:pt idx="17">
                  <c:v>6.1930120000000004</c:v>
                </c:pt>
                <c:pt idx="18">
                  <c:v>6.2071129999999997</c:v>
                </c:pt>
                <c:pt idx="19">
                  <c:v>6.3188029999999999</c:v>
                </c:pt>
                <c:pt idx="20">
                  <c:v>6.3846419999999986</c:v>
                </c:pt>
                <c:pt idx="21">
                  <c:v>6.4178799999999994</c:v>
                </c:pt>
                <c:pt idx="22">
                  <c:v>6.4800459999999998</c:v>
                </c:pt>
                <c:pt idx="23">
                  <c:v>6.5431309999999998</c:v>
                </c:pt>
                <c:pt idx="24">
                  <c:v>6.601611000000001</c:v>
                </c:pt>
                <c:pt idx="25">
                  <c:v>6.6152339999999992</c:v>
                </c:pt>
                <c:pt idx="26">
                  <c:v>6.6815730000000002</c:v>
                </c:pt>
                <c:pt idx="27">
                  <c:v>6.7546169999999996</c:v>
                </c:pt>
                <c:pt idx="28">
                  <c:v>6.8213059999999999</c:v>
                </c:pt>
                <c:pt idx="29">
                  <c:v>6.8962280000000007</c:v>
                </c:pt>
                <c:pt idx="30">
                  <c:v>6.9900470000000006</c:v>
                </c:pt>
                <c:pt idx="31">
                  <c:v>7.0607740000000003</c:v>
                </c:pt>
                <c:pt idx="32">
                  <c:v>7.1418200000000001</c:v>
                </c:pt>
                <c:pt idx="33">
                  <c:v>7.2272289999999986</c:v>
                </c:pt>
                <c:pt idx="34">
                  <c:v>7.303808000000001</c:v>
                </c:pt>
                <c:pt idx="35">
                  <c:v>7.4079309999999996</c:v>
                </c:pt>
              </c:numCache>
            </c:numRef>
          </c:val>
        </c:ser>
        <c:ser>
          <c:idx val="4"/>
          <c:order val="4"/>
          <c:tx>
            <c:strRef>
              <c:f>Sheet1!$F$1</c:f>
              <c:strCache>
                <c:ptCount val="1"/>
                <c:pt idx="0">
                  <c:v>hydrocarbon gas liquids</c:v>
                </c:pt>
              </c:strCache>
            </c:strRef>
          </c:tx>
          <c:spPr>
            <a:solidFill>
              <a:srgbClr val="675005"/>
            </a:solidFill>
            <a:ln w="25400">
              <a:noFill/>
            </a:ln>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Sheet1!$F$2:$F$37</c:f>
              <c:numCache>
                <c:formatCode>General</c:formatCode>
                <c:ptCount val="36"/>
                <c:pt idx="0">
                  <c:v>2.7314400000000001</c:v>
                </c:pt>
                <c:pt idx="1">
                  <c:v>2.7027329999999998</c:v>
                </c:pt>
                <c:pt idx="2">
                  <c:v>2.8100860000000001</c:v>
                </c:pt>
                <c:pt idx="3">
                  <c:v>3.1673170000000002</c:v>
                </c:pt>
                <c:pt idx="4">
                  <c:v>3.1358000000000001</c:v>
                </c:pt>
                <c:pt idx="5">
                  <c:v>3.4800010000000001</c:v>
                </c:pt>
                <c:pt idx="6">
                  <c:v>3.5570270000000002</c:v>
                </c:pt>
                <c:pt idx="7">
                  <c:v>3.651662</c:v>
                </c:pt>
                <c:pt idx="8">
                  <c:v>3.741946</c:v>
                </c:pt>
                <c:pt idx="9">
                  <c:v>3.809628</c:v>
                </c:pt>
                <c:pt idx="10">
                  <c:v>3.858365</c:v>
                </c:pt>
                <c:pt idx="11">
                  <c:v>3.899375</c:v>
                </c:pt>
                <c:pt idx="12">
                  <c:v>3.9373689999999999</c:v>
                </c:pt>
                <c:pt idx="13">
                  <c:v>3.9810289999999999</c:v>
                </c:pt>
                <c:pt idx="14">
                  <c:v>4.0238969999999998</c:v>
                </c:pt>
                <c:pt idx="15">
                  <c:v>4.0746330000000004</c:v>
                </c:pt>
                <c:pt idx="16">
                  <c:v>4.1174720000000002</c:v>
                </c:pt>
                <c:pt idx="17">
                  <c:v>4.1567109999999996</c:v>
                </c:pt>
                <c:pt idx="18">
                  <c:v>4.1945709999999998</c:v>
                </c:pt>
                <c:pt idx="19">
                  <c:v>4.2349620000000003</c:v>
                </c:pt>
                <c:pt idx="20">
                  <c:v>4.2779629999999997</c:v>
                </c:pt>
                <c:pt idx="21">
                  <c:v>4.3110080000000002</c:v>
                </c:pt>
                <c:pt idx="22">
                  <c:v>4.3443769999999997</c:v>
                </c:pt>
                <c:pt idx="23">
                  <c:v>4.3775219999999999</c:v>
                </c:pt>
                <c:pt idx="24">
                  <c:v>4.4141149999999998</c:v>
                </c:pt>
                <c:pt idx="25">
                  <c:v>4.4529230000000002</c:v>
                </c:pt>
                <c:pt idx="26">
                  <c:v>4.4886710000000001</c:v>
                </c:pt>
                <c:pt idx="27">
                  <c:v>4.5340819999999997</c:v>
                </c:pt>
                <c:pt idx="28">
                  <c:v>4.5711919999999999</c:v>
                </c:pt>
                <c:pt idx="29">
                  <c:v>4.6135339999999996</c:v>
                </c:pt>
                <c:pt idx="30">
                  <c:v>4.6561909999999997</c:v>
                </c:pt>
                <c:pt idx="31">
                  <c:v>4.7059689999999996</c:v>
                </c:pt>
                <c:pt idx="32">
                  <c:v>4.7472979999999998</c:v>
                </c:pt>
                <c:pt idx="33">
                  <c:v>4.7884580000000003</c:v>
                </c:pt>
                <c:pt idx="34">
                  <c:v>4.8385769999999999</c:v>
                </c:pt>
                <c:pt idx="35">
                  <c:v>4.8713420000000003</c:v>
                </c:pt>
              </c:numCache>
            </c:numRef>
          </c:val>
        </c:ser>
        <c:ser>
          <c:idx val="5"/>
          <c:order val="5"/>
          <c:tx>
            <c:strRef>
              <c:f>Sheet1!$G$1</c:f>
              <c:strCache>
                <c:ptCount val="1"/>
                <c:pt idx="0">
                  <c:v>natural gas</c:v>
                </c:pt>
              </c:strCache>
            </c:strRef>
          </c:tx>
          <c:spPr>
            <a:solidFill>
              <a:srgbClr val="0096D7"/>
            </a:solidFill>
            <a:ln w="25400">
              <a:noFill/>
            </a:ln>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Sheet1!$G$2:$G$37</c:f>
              <c:numCache>
                <c:formatCode>General</c:formatCode>
                <c:ptCount val="36"/>
                <c:pt idx="0">
                  <c:v>9.4256810000000009</c:v>
                </c:pt>
                <c:pt idx="1">
                  <c:v>9.6174590000000002</c:v>
                </c:pt>
                <c:pt idx="2">
                  <c:v>9.8438289999999995</c:v>
                </c:pt>
                <c:pt idx="3">
                  <c:v>10.400130000000001</c:v>
                </c:pt>
                <c:pt idx="4">
                  <c:v>10.73753</c:v>
                </c:pt>
                <c:pt idx="5">
                  <c:v>11.163218000000001</c:v>
                </c:pt>
                <c:pt idx="6">
                  <c:v>11.484565999999999</c:v>
                </c:pt>
                <c:pt idx="7">
                  <c:v>11.804062</c:v>
                </c:pt>
                <c:pt idx="8">
                  <c:v>12.045248000000001</c:v>
                </c:pt>
                <c:pt idx="9">
                  <c:v>12.294826</c:v>
                </c:pt>
                <c:pt idx="10">
                  <c:v>12.484123</c:v>
                </c:pt>
                <c:pt idx="11">
                  <c:v>12.570755999999999</c:v>
                </c:pt>
                <c:pt idx="12">
                  <c:v>12.601208</c:v>
                </c:pt>
                <c:pt idx="13">
                  <c:v>12.668715000000001</c:v>
                </c:pt>
                <c:pt idx="14">
                  <c:v>12.763626</c:v>
                </c:pt>
                <c:pt idx="15">
                  <c:v>12.757145</c:v>
                </c:pt>
                <c:pt idx="16">
                  <c:v>12.855093</c:v>
                </c:pt>
                <c:pt idx="17">
                  <c:v>12.973454</c:v>
                </c:pt>
                <c:pt idx="18">
                  <c:v>13.020538</c:v>
                </c:pt>
                <c:pt idx="19">
                  <c:v>13.152881000000001</c:v>
                </c:pt>
                <c:pt idx="20">
                  <c:v>13.26094</c:v>
                </c:pt>
                <c:pt idx="21">
                  <c:v>13.333475999999999</c:v>
                </c:pt>
                <c:pt idx="22">
                  <c:v>13.490898</c:v>
                </c:pt>
                <c:pt idx="23">
                  <c:v>13.590567</c:v>
                </c:pt>
                <c:pt idx="24">
                  <c:v>13.699498</c:v>
                </c:pt>
                <c:pt idx="25">
                  <c:v>13.871390999999999</c:v>
                </c:pt>
                <c:pt idx="26">
                  <c:v>14.007305000000001</c:v>
                </c:pt>
                <c:pt idx="27">
                  <c:v>14.136936</c:v>
                </c:pt>
                <c:pt idx="28">
                  <c:v>14.263562</c:v>
                </c:pt>
                <c:pt idx="29">
                  <c:v>14.401239</c:v>
                </c:pt>
                <c:pt idx="30">
                  <c:v>14.541895999999999</c:v>
                </c:pt>
                <c:pt idx="31">
                  <c:v>14.663436000000001</c:v>
                </c:pt>
                <c:pt idx="32">
                  <c:v>14.848439000000001</c:v>
                </c:pt>
                <c:pt idx="33">
                  <c:v>15.008433</c:v>
                </c:pt>
                <c:pt idx="34">
                  <c:v>15.167899999999999</c:v>
                </c:pt>
                <c:pt idx="35">
                  <c:v>15.255421999999999</c:v>
                </c:pt>
              </c:numCache>
            </c:numRef>
          </c:val>
        </c:ser>
        <c:dLbls>
          <c:showLegendKey val="0"/>
          <c:showVal val="0"/>
          <c:showCatName val="0"/>
          <c:showSerName val="0"/>
          <c:showPercent val="0"/>
          <c:showBubbleSize val="0"/>
        </c:dLbls>
        <c:axId val="-371050480"/>
        <c:axId val="-371059184"/>
      </c:areaChart>
      <c:catAx>
        <c:axId val="-371050480"/>
        <c:scaling>
          <c:orientation val="minMax"/>
        </c:scaling>
        <c:delete val="0"/>
        <c:axPos val="b"/>
        <c:numFmt formatCode="0" sourceLinked="0"/>
        <c:majorTickMark val="out"/>
        <c:minorTickMark val="out"/>
        <c:tickLblPos val="low"/>
        <c:spPr>
          <a:ln w="12700">
            <a:solidFill>
              <a:srgbClr val="000000"/>
            </a:solidFill>
          </a:ln>
        </c:spPr>
        <c:txPr>
          <a:bodyPr/>
          <a:lstStyle/>
          <a:p>
            <a:pPr algn="ctr">
              <a:defRPr lang="en-US" sz="1400" b="0" i="0" u="none" strike="noStrike" kern="1200" baseline="0">
                <a:solidFill>
                  <a:schemeClr val="tx1"/>
                </a:solidFill>
                <a:latin typeface="+mn-lt"/>
                <a:ea typeface="+mn-ea"/>
                <a:cs typeface="+mn-cs"/>
              </a:defRPr>
            </a:pPr>
            <a:endParaRPr lang="en-US"/>
          </a:p>
        </c:txPr>
        <c:crossAx val="-371059184"/>
        <c:crosses val="autoZero"/>
        <c:auto val="1"/>
        <c:lblAlgn val="ctr"/>
        <c:lblOffset val="100"/>
        <c:tickLblSkip val="10"/>
        <c:tickMarkSkip val="10"/>
        <c:noMultiLvlLbl val="0"/>
      </c:catAx>
      <c:valAx>
        <c:axId val="-371059184"/>
        <c:scaling>
          <c:orientation val="minMax"/>
        </c:scaling>
        <c:delete val="0"/>
        <c:axPos val="l"/>
        <c:majorGridlines>
          <c:spPr>
            <a:ln>
              <a:solidFill>
                <a:srgbClr val="FFFFFF">
                  <a:lumMod val="85000"/>
                </a:srgbClr>
              </a:solidFill>
            </a:ln>
          </c:spPr>
        </c:majorGridlines>
        <c:numFmt formatCode="General" sourceLinked="1"/>
        <c:majorTickMark val="none"/>
        <c:minorTickMark val="none"/>
        <c:tickLblPos val="low"/>
        <c:spPr>
          <a:ln w="22225">
            <a:solidFill>
              <a:srgbClr val="FFFFFF">
                <a:lumMod val="65000"/>
              </a:srgbClr>
            </a:solidFill>
            <a:prstDash val="lgDash"/>
          </a:ln>
        </c:spPr>
        <c:txPr>
          <a:bodyPr/>
          <a:lstStyle/>
          <a:p>
            <a:pPr>
              <a:defRPr sz="1400"/>
            </a:pPr>
            <a:endParaRPr lang="en-US"/>
          </a:p>
        </c:txPr>
        <c:crossAx val="-371050480"/>
        <c:crossesAt val="5"/>
        <c:crossBetween val="midCat"/>
      </c:valAx>
    </c:plotArea>
    <c:plotVisOnly val="1"/>
    <c:dispBlanksAs val="zero"/>
    <c:showDLblsOverMax val="0"/>
  </c:chart>
  <c:spPr>
    <a:ln>
      <a:noFill/>
    </a:ln>
  </c:spPr>
  <c:txPr>
    <a:bodyPr/>
    <a:lstStyle/>
    <a:p>
      <a:pPr>
        <a:defRPr sz="1400"/>
      </a:pPr>
      <a:endParaRPr lang="en-US"/>
    </a:p>
  </c:tx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141586468358122"/>
          <c:y val="0.1253830819330396"/>
          <c:w val="0.58938718100658338"/>
          <c:h val="0.78542358419964708"/>
        </c:manualLayout>
      </c:layout>
      <c:areaChart>
        <c:grouping val="stacked"/>
        <c:varyColors val="0"/>
        <c:ser>
          <c:idx val="4"/>
          <c:order val="0"/>
          <c:tx>
            <c:strRef>
              <c:f>Sheet1!$B$1</c:f>
              <c:strCache>
                <c:ptCount val="1"/>
                <c:pt idx="0">
                  <c:v>refining</c:v>
                </c:pt>
              </c:strCache>
            </c:strRef>
          </c:tx>
          <c:spPr>
            <a:solidFill>
              <a:srgbClr val="BD732A">
                <a:lumMod val="60000"/>
                <a:lumOff val="40000"/>
              </a:srgbClr>
            </a:solidFill>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Sheet1!$B$2:$B$37</c:f>
              <c:numCache>
                <c:formatCode>General</c:formatCode>
                <c:ptCount val="36"/>
                <c:pt idx="0">
                  <c:v>4.5091340000000004</c:v>
                </c:pt>
                <c:pt idx="1">
                  <c:v>4.6137300000000003</c:v>
                </c:pt>
                <c:pt idx="2">
                  <c:v>4.5929359999999999</c:v>
                </c:pt>
                <c:pt idx="3">
                  <c:v>4.6533170000000004</c:v>
                </c:pt>
                <c:pt idx="4">
                  <c:v>4.6930339999999999</c:v>
                </c:pt>
                <c:pt idx="5">
                  <c:v>4.7106130000000004</c:v>
                </c:pt>
                <c:pt idx="6">
                  <c:v>4.6311720000000003</c:v>
                </c:pt>
                <c:pt idx="7">
                  <c:v>4.6513720000000003</c:v>
                </c:pt>
                <c:pt idx="8">
                  <c:v>4.6282139999999998</c:v>
                </c:pt>
                <c:pt idx="9">
                  <c:v>4.5744699999999998</c:v>
                </c:pt>
                <c:pt idx="10">
                  <c:v>4.557258</c:v>
                </c:pt>
                <c:pt idx="11">
                  <c:v>4.591666</c:v>
                </c:pt>
                <c:pt idx="12">
                  <c:v>4.4934380000000003</c:v>
                </c:pt>
                <c:pt idx="13">
                  <c:v>4.5733439999999996</c:v>
                </c:pt>
                <c:pt idx="14">
                  <c:v>4.5728309999999999</c:v>
                </c:pt>
                <c:pt idx="15">
                  <c:v>4.5088080000000001</c:v>
                </c:pt>
                <c:pt idx="16">
                  <c:v>4.4960769999999997</c:v>
                </c:pt>
                <c:pt idx="17">
                  <c:v>4.5203740000000003</c:v>
                </c:pt>
                <c:pt idx="18">
                  <c:v>4.4572039999999999</c:v>
                </c:pt>
                <c:pt idx="19">
                  <c:v>4.554532</c:v>
                </c:pt>
                <c:pt idx="20">
                  <c:v>4.5737189999999996</c:v>
                </c:pt>
                <c:pt idx="21">
                  <c:v>4.5341610000000001</c:v>
                </c:pt>
                <c:pt idx="22">
                  <c:v>4.6353400000000002</c:v>
                </c:pt>
                <c:pt idx="23">
                  <c:v>4.6575329999999999</c:v>
                </c:pt>
                <c:pt idx="24">
                  <c:v>4.6750059999999998</c:v>
                </c:pt>
                <c:pt idx="25">
                  <c:v>4.6550859999999998</c:v>
                </c:pt>
                <c:pt idx="26">
                  <c:v>4.6950149999999997</c:v>
                </c:pt>
                <c:pt idx="27">
                  <c:v>4.7236969999999996</c:v>
                </c:pt>
                <c:pt idx="28">
                  <c:v>4.7459030000000002</c:v>
                </c:pt>
                <c:pt idx="29">
                  <c:v>4.7742940000000003</c:v>
                </c:pt>
                <c:pt idx="30">
                  <c:v>4.8322419999999999</c:v>
                </c:pt>
                <c:pt idx="31">
                  <c:v>4.8168360000000003</c:v>
                </c:pt>
                <c:pt idx="32">
                  <c:v>4.9055650000000002</c:v>
                </c:pt>
                <c:pt idx="33">
                  <c:v>4.9646739999999996</c:v>
                </c:pt>
                <c:pt idx="34">
                  <c:v>5.0002649999999997</c:v>
                </c:pt>
                <c:pt idx="35">
                  <c:v>5.0392869999999998</c:v>
                </c:pt>
              </c:numCache>
            </c:numRef>
          </c:val>
        </c:ser>
        <c:ser>
          <c:idx val="2"/>
          <c:order val="1"/>
          <c:tx>
            <c:strRef>
              <c:f>Sheet1!$C$1</c:f>
              <c:strCache>
                <c:ptCount val="1"/>
                <c:pt idx="0">
                  <c:v>bulk chemical heat &amp; power</c:v>
                </c:pt>
              </c:strCache>
            </c:strRef>
          </c:tx>
          <c:spPr>
            <a:solidFill>
              <a:srgbClr val="0096D7">
                <a:lumMod val="75000"/>
              </a:srgbClr>
            </a:solidFill>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Sheet1!$C$2:$C$37</c:f>
              <c:numCache>
                <c:formatCode>General</c:formatCode>
                <c:ptCount val="36"/>
                <c:pt idx="0">
                  <c:v>2.7846887210000002</c:v>
                </c:pt>
                <c:pt idx="1">
                  <c:v>2.9639392089999999</c:v>
                </c:pt>
                <c:pt idx="2">
                  <c:v>3.0299748540000002</c:v>
                </c:pt>
                <c:pt idx="3">
                  <c:v>3.163067871</c:v>
                </c:pt>
                <c:pt idx="4">
                  <c:v>3.1304755860000002</c:v>
                </c:pt>
                <c:pt idx="5">
                  <c:v>3.0932683110000001</c:v>
                </c:pt>
                <c:pt idx="6">
                  <c:v>3.2971247560000001</c:v>
                </c:pt>
                <c:pt idx="7">
                  <c:v>3.4812236329999999</c:v>
                </c:pt>
                <c:pt idx="8">
                  <c:v>3.6407133790000001</c:v>
                </c:pt>
                <c:pt idx="9">
                  <c:v>3.7626442870000001</c:v>
                </c:pt>
                <c:pt idx="10">
                  <c:v>3.8398220209999998</c:v>
                </c:pt>
                <c:pt idx="11">
                  <c:v>3.854559326</c:v>
                </c:pt>
                <c:pt idx="12">
                  <c:v>3.8946232909999998</c:v>
                </c:pt>
                <c:pt idx="13">
                  <c:v>3.9337109379999999</c:v>
                </c:pt>
                <c:pt idx="14">
                  <c:v>3.9920668949999998</c:v>
                </c:pt>
                <c:pt idx="15">
                  <c:v>4.0562172850000007</c:v>
                </c:pt>
                <c:pt idx="16">
                  <c:v>4.1177207029999998</c:v>
                </c:pt>
                <c:pt idx="17">
                  <c:v>4.1678144530000001</c:v>
                </c:pt>
                <c:pt idx="18">
                  <c:v>4.2155390620000004</c:v>
                </c:pt>
                <c:pt idx="19">
                  <c:v>4.2648764650000004</c:v>
                </c:pt>
                <c:pt idx="20">
                  <c:v>4.3258154299999996</c:v>
                </c:pt>
                <c:pt idx="21">
                  <c:v>4.3790527340000001</c:v>
                </c:pt>
                <c:pt idx="22">
                  <c:v>4.4292495120000002</c:v>
                </c:pt>
                <c:pt idx="23">
                  <c:v>4.479433105</c:v>
                </c:pt>
                <c:pt idx="24">
                  <c:v>4.5380190430000003</c:v>
                </c:pt>
                <c:pt idx="25">
                  <c:v>4.5999829099999996</c:v>
                </c:pt>
                <c:pt idx="26">
                  <c:v>4.6588208010000001</c:v>
                </c:pt>
                <c:pt idx="27">
                  <c:v>4.7281513670000006</c:v>
                </c:pt>
                <c:pt idx="28">
                  <c:v>4.7856528320000002</c:v>
                </c:pt>
                <c:pt idx="29">
                  <c:v>4.8499121089999999</c:v>
                </c:pt>
                <c:pt idx="30">
                  <c:v>4.9132558590000004</c:v>
                </c:pt>
                <c:pt idx="31">
                  <c:v>4.9913359380000006</c:v>
                </c:pt>
                <c:pt idx="32">
                  <c:v>5.0537954100000002</c:v>
                </c:pt>
                <c:pt idx="33">
                  <c:v>5.1218476559999999</c:v>
                </c:pt>
                <c:pt idx="34">
                  <c:v>5.2055761719999998</c:v>
                </c:pt>
                <c:pt idx="35">
                  <c:v>5.268476562</c:v>
                </c:pt>
              </c:numCache>
            </c:numRef>
          </c:val>
        </c:ser>
        <c:ser>
          <c:idx val="3"/>
          <c:order val="2"/>
          <c:tx>
            <c:strRef>
              <c:f>Sheet1!$D$1</c:f>
              <c:strCache>
                <c:ptCount val="1"/>
                <c:pt idx="0">
                  <c:v>bulk chemical feedstocks</c:v>
                </c:pt>
              </c:strCache>
            </c:strRef>
          </c:tx>
          <c:spPr>
            <a:solidFill>
              <a:srgbClr val="675005">
                <a:lumMod val="75000"/>
              </a:srgbClr>
            </a:solidFill>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Sheet1!$D$2:$D$37</c:f>
              <c:numCache>
                <c:formatCode>General</c:formatCode>
                <c:ptCount val="36"/>
                <c:pt idx="0">
                  <c:v>3.8279980469999999</c:v>
                </c:pt>
                <c:pt idx="1">
                  <c:v>3.8148796389999999</c:v>
                </c:pt>
                <c:pt idx="2">
                  <c:v>3.9821059569999999</c:v>
                </c:pt>
                <c:pt idx="3">
                  <c:v>4.3230004879999999</c:v>
                </c:pt>
                <c:pt idx="4">
                  <c:v>4.4158999019999996</c:v>
                </c:pt>
                <c:pt idx="5">
                  <c:v>4.7017998049999994</c:v>
                </c:pt>
                <c:pt idx="6">
                  <c:v>4.8829794919999996</c:v>
                </c:pt>
                <c:pt idx="7">
                  <c:v>5.0575292970000003</c:v>
                </c:pt>
                <c:pt idx="8">
                  <c:v>5.2082338869999996</c:v>
                </c:pt>
                <c:pt idx="9">
                  <c:v>5.329402344</c:v>
                </c:pt>
                <c:pt idx="10">
                  <c:v>5.4159248050000004</c:v>
                </c:pt>
                <c:pt idx="11">
                  <c:v>5.489294922</c:v>
                </c:pt>
                <c:pt idx="12">
                  <c:v>5.5565268550000004</c:v>
                </c:pt>
                <c:pt idx="13">
                  <c:v>5.6312851559999997</c:v>
                </c:pt>
                <c:pt idx="14">
                  <c:v>5.7076240230000002</c:v>
                </c:pt>
                <c:pt idx="15">
                  <c:v>5.7933388670000001</c:v>
                </c:pt>
                <c:pt idx="16">
                  <c:v>5.8680805659999997</c:v>
                </c:pt>
                <c:pt idx="17">
                  <c:v>5.9443598629999999</c:v>
                </c:pt>
                <c:pt idx="18">
                  <c:v>6.0101503909999998</c:v>
                </c:pt>
                <c:pt idx="19">
                  <c:v>6.0804975590000003</c:v>
                </c:pt>
                <c:pt idx="20">
                  <c:v>6.1551157229999998</c:v>
                </c:pt>
                <c:pt idx="21">
                  <c:v>6.2165712890000009</c:v>
                </c:pt>
                <c:pt idx="22">
                  <c:v>6.2795341799999997</c:v>
                </c:pt>
                <c:pt idx="23">
                  <c:v>6.3423090819999999</c:v>
                </c:pt>
                <c:pt idx="24">
                  <c:v>6.4101088870000007</c:v>
                </c:pt>
                <c:pt idx="25">
                  <c:v>6.4809394530000004</c:v>
                </c:pt>
                <c:pt idx="26">
                  <c:v>6.5446997069999986</c:v>
                </c:pt>
                <c:pt idx="27">
                  <c:v>6.6233691410000004</c:v>
                </c:pt>
                <c:pt idx="28">
                  <c:v>6.6908715819999998</c:v>
                </c:pt>
                <c:pt idx="29">
                  <c:v>6.7655336909999999</c:v>
                </c:pt>
                <c:pt idx="30">
                  <c:v>6.8406323240000004</c:v>
                </c:pt>
                <c:pt idx="31">
                  <c:v>6.9269760740000006</c:v>
                </c:pt>
                <c:pt idx="32">
                  <c:v>7.0001679689999996</c:v>
                </c:pt>
                <c:pt idx="33">
                  <c:v>7.0733959960000004</c:v>
                </c:pt>
                <c:pt idx="34">
                  <c:v>7.1594892579999998</c:v>
                </c:pt>
                <c:pt idx="35">
                  <c:v>7.2217983400000003</c:v>
                </c:pt>
              </c:numCache>
            </c:numRef>
          </c:val>
        </c:ser>
        <c:ser>
          <c:idx val="0"/>
          <c:order val="3"/>
          <c:tx>
            <c:strRef>
              <c:f>Sheet1!$E$1</c:f>
              <c:strCache>
                <c:ptCount val="1"/>
                <c:pt idx="0">
                  <c:v>other energy intensive</c:v>
                </c:pt>
              </c:strCache>
            </c:strRef>
          </c:tx>
          <c:spPr>
            <a:solidFill>
              <a:srgbClr val="333333">
                <a:lumMod val="40000"/>
                <a:lumOff val="60000"/>
              </a:srgbClr>
            </a:solidFill>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Sheet1!$E$2:$E$37</c:f>
              <c:numCache>
                <c:formatCode>General</c:formatCode>
                <c:ptCount val="36"/>
                <c:pt idx="0">
                  <c:v>4.8810439909999994</c:v>
                </c:pt>
                <c:pt idx="1">
                  <c:v>4.6389609980000008</c:v>
                </c:pt>
                <c:pt idx="2">
                  <c:v>4.7398630379999993</c:v>
                </c:pt>
                <c:pt idx="3">
                  <c:v>4.7875523229999999</c:v>
                </c:pt>
                <c:pt idx="4">
                  <c:v>4.7569793550000004</c:v>
                </c:pt>
                <c:pt idx="5">
                  <c:v>4.7341718899999998</c:v>
                </c:pt>
                <c:pt idx="6">
                  <c:v>4.6595909119999996</c:v>
                </c:pt>
                <c:pt idx="7">
                  <c:v>4.6663235330000008</c:v>
                </c:pt>
                <c:pt idx="8">
                  <c:v>4.7112182929999999</c:v>
                </c:pt>
                <c:pt idx="9">
                  <c:v>4.7351488190000008</c:v>
                </c:pt>
                <c:pt idx="10">
                  <c:v>4.7514678950000002</c:v>
                </c:pt>
                <c:pt idx="11">
                  <c:v>4.7679124299999991</c:v>
                </c:pt>
                <c:pt idx="12">
                  <c:v>4.7761762689999996</c:v>
                </c:pt>
                <c:pt idx="13">
                  <c:v>4.7866058349999996</c:v>
                </c:pt>
                <c:pt idx="14">
                  <c:v>4.7986744229999996</c:v>
                </c:pt>
                <c:pt idx="15">
                  <c:v>4.809762924000001</c:v>
                </c:pt>
                <c:pt idx="16">
                  <c:v>4.8179805599999987</c:v>
                </c:pt>
                <c:pt idx="17">
                  <c:v>4.8208686060000003</c:v>
                </c:pt>
                <c:pt idx="18">
                  <c:v>4.8189505309999996</c:v>
                </c:pt>
                <c:pt idx="19">
                  <c:v>4.81765927</c:v>
                </c:pt>
                <c:pt idx="20">
                  <c:v>4.814293213</c:v>
                </c:pt>
                <c:pt idx="21">
                  <c:v>4.8285007320000002</c:v>
                </c:pt>
                <c:pt idx="22">
                  <c:v>4.8450247949999996</c:v>
                </c:pt>
                <c:pt idx="23">
                  <c:v>4.8633972009999997</c:v>
                </c:pt>
                <c:pt idx="24">
                  <c:v>4.8811419679999997</c:v>
                </c:pt>
                <c:pt idx="25">
                  <c:v>4.9043315430000014</c:v>
                </c:pt>
                <c:pt idx="26">
                  <c:v>4.92525557</c:v>
                </c:pt>
                <c:pt idx="27">
                  <c:v>4.9476408390000008</c:v>
                </c:pt>
                <c:pt idx="28">
                  <c:v>4.9704533390000014</c:v>
                </c:pt>
                <c:pt idx="29">
                  <c:v>4.9961445160000002</c:v>
                </c:pt>
                <c:pt idx="30">
                  <c:v>5.0228529670000004</c:v>
                </c:pt>
                <c:pt idx="31">
                  <c:v>5.0510642700000012</c:v>
                </c:pt>
                <c:pt idx="32">
                  <c:v>5.0756057739999996</c:v>
                </c:pt>
                <c:pt idx="33">
                  <c:v>5.1016899249999996</c:v>
                </c:pt>
                <c:pt idx="34">
                  <c:v>5.1239477839999994</c:v>
                </c:pt>
                <c:pt idx="35">
                  <c:v>5.1426311180000006</c:v>
                </c:pt>
              </c:numCache>
            </c:numRef>
          </c:val>
        </c:ser>
        <c:ser>
          <c:idx val="1"/>
          <c:order val="4"/>
          <c:tx>
            <c:strRef>
              <c:f>Sheet1!$F$1</c:f>
              <c:strCache>
                <c:ptCount val="1"/>
                <c:pt idx="0">
                  <c:v>non-energy intensive</c:v>
                </c:pt>
              </c:strCache>
            </c:strRef>
          </c:tx>
          <c:spPr>
            <a:solidFill>
              <a:srgbClr val="FFC702">
                <a:lumMod val="60000"/>
                <a:lumOff val="40000"/>
              </a:srgbClr>
            </a:solidFill>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Sheet1!$F$2:$F$37</c:f>
              <c:numCache>
                <c:formatCode>General</c:formatCode>
                <c:ptCount val="36"/>
                <c:pt idx="0">
                  <c:v>3.0714325100000002</c:v>
                </c:pt>
                <c:pt idx="1">
                  <c:v>3.1347891689999998</c:v>
                </c:pt>
                <c:pt idx="2">
                  <c:v>3.2023422840000002</c:v>
                </c:pt>
                <c:pt idx="3">
                  <c:v>3.2359673230000001</c:v>
                </c:pt>
                <c:pt idx="4">
                  <c:v>3.184020979</c:v>
                </c:pt>
                <c:pt idx="5">
                  <c:v>3.151757393</c:v>
                </c:pt>
                <c:pt idx="6">
                  <c:v>3.2133505709999999</c:v>
                </c:pt>
                <c:pt idx="7">
                  <c:v>3.2949660949999999</c:v>
                </c:pt>
                <c:pt idx="8">
                  <c:v>3.3454353580000009</c:v>
                </c:pt>
                <c:pt idx="9">
                  <c:v>3.383862701</c:v>
                </c:pt>
                <c:pt idx="10">
                  <c:v>3.4034070989999998</c:v>
                </c:pt>
                <c:pt idx="11">
                  <c:v>3.4100449360000011</c:v>
                </c:pt>
                <c:pt idx="12">
                  <c:v>3.4254099880000002</c:v>
                </c:pt>
                <c:pt idx="13">
                  <c:v>3.4451440579999999</c:v>
                </c:pt>
                <c:pt idx="14">
                  <c:v>3.4778092819999999</c:v>
                </c:pt>
                <c:pt idx="15">
                  <c:v>3.507680731999999</c:v>
                </c:pt>
                <c:pt idx="16">
                  <c:v>3.5494769900000001</c:v>
                </c:pt>
                <c:pt idx="17">
                  <c:v>3.579890945999999</c:v>
                </c:pt>
                <c:pt idx="18">
                  <c:v>3.6083494570000001</c:v>
                </c:pt>
                <c:pt idx="19">
                  <c:v>3.6472594000000012</c:v>
                </c:pt>
                <c:pt idx="20">
                  <c:v>3.6924460749999999</c:v>
                </c:pt>
                <c:pt idx="21">
                  <c:v>3.72633679</c:v>
                </c:pt>
                <c:pt idx="22">
                  <c:v>3.7548130190000011</c:v>
                </c:pt>
                <c:pt idx="23">
                  <c:v>3.7847789920000001</c:v>
                </c:pt>
                <c:pt idx="24">
                  <c:v>3.813672393</c:v>
                </c:pt>
                <c:pt idx="25">
                  <c:v>3.854428282999999</c:v>
                </c:pt>
                <c:pt idx="26">
                  <c:v>3.9016474159999999</c:v>
                </c:pt>
                <c:pt idx="27">
                  <c:v>3.9399373569999998</c:v>
                </c:pt>
                <c:pt idx="28">
                  <c:v>3.9859758470000002</c:v>
                </c:pt>
                <c:pt idx="29">
                  <c:v>4.0391992630000004</c:v>
                </c:pt>
                <c:pt idx="30">
                  <c:v>4.0940671770000003</c:v>
                </c:pt>
                <c:pt idx="31">
                  <c:v>4.1473344269999997</c:v>
                </c:pt>
                <c:pt idx="32">
                  <c:v>4.1990989389999998</c:v>
                </c:pt>
                <c:pt idx="33">
                  <c:v>4.245476676</c:v>
                </c:pt>
                <c:pt idx="34">
                  <c:v>4.2917073209999996</c:v>
                </c:pt>
                <c:pt idx="35">
                  <c:v>4.3351887499999986</c:v>
                </c:pt>
              </c:numCache>
            </c:numRef>
          </c:val>
        </c:ser>
        <c:ser>
          <c:idx val="5"/>
          <c:order val="5"/>
          <c:tx>
            <c:strRef>
              <c:f>Sheet1!$G$1</c:f>
              <c:strCache>
                <c:ptCount val="1"/>
                <c:pt idx="0">
                  <c:v>non-manufacturing</c:v>
                </c:pt>
              </c:strCache>
            </c:strRef>
          </c:tx>
          <c:spPr>
            <a:solidFill>
              <a:srgbClr val="5D9732">
                <a:lumMod val="75000"/>
              </a:srgbClr>
            </a:solidFill>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Sheet1!$G$2:$G$37</c:f>
              <c:numCache>
                <c:formatCode>General</c:formatCode>
                <c:ptCount val="36"/>
                <c:pt idx="0">
                  <c:v>5.6969549820000012</c:v>
                </c:pt>
                <c:pt idx="1">
                  <c:v>5.619544951</c:v>
                </c:pt>
                <c:pt idx="2">
                  <c:v>5.7872454060000003</c:v>
                </c:pt>
                <c:pt idx="3">
                  <c:v>6.0054955369999998</c:v>
                </c:pt>
                <c:pt idx="4">
                  <c:v>6.2084124610000009</c:v>
                </c:pt>
                <c:pt idx="5">
                  <c:v>6.3279436650000012</c:v>
                </c:pt>
                <c:pt idx="6">
                  <c:v>6.5834389030000002</c:v>
                </c:pt>
                <c:pt idx="7">
                  <c:v>6.766112916</c:v>
                </c:pt>
                <c:pt idx="8">
                  <c:v>6.8405462960000003</c:v>
                </c:pt>
                <c:pt idx="9">
                  <c:v>6.9707026670000003</c:v>
                </c:pt>
                <c:pt idx="10">
                  <c:v>7.1677882999999998</c:v>
                </c:pt>
                <c:pt idx="11">
                  <c:v>7.3305702520000002</c:v>
                </c:pt>
                <c:pt idx="12">
                  <c:v>7.4044718629999986</c:v>
                </c:pt>
                <c:pt idx="13">
                  <c:v>7.4848883670000008</c:v>
                </c:pt>
                <c:pt idx="14">
                  <c:v>7.555569824</c:v>
                </c:pt>
                <c:pt idx="15">
                  <c:v>7.6179534899999997</c:v>
                </c:pt>
                <c:pt idx="16">
                  <c:v>7.6827183830000001</c:v>
                </c:pt>
                <c:pt idx="17">
                  <c:v>7.7472601320000001</c:v>
                </c:pt>
                <c:pt idx="18">
                  <c:v>7.7998502190000014</c:v>
                </c:pt>
                <c:pt idx="19">
                  <c:v>7.8688929439999997</c:v>
                </c:pt>
                <c:pt idx="20">
                  <c:v>7.9206885979999999</c:v>
                </c:pt>
                <c:pt idx="21">
                  <c:v>7.9699753419999997</c:v>
                </c:pt>
                <c:pt idx="22">
                  <c:v>8.0012718500000002</c:v>
                </c:pt>
                <c:pt idx="23">
                  <c:v>8.047357421000001</c:v>
                </c:pt>
                <c:pt idx="24">
                  <c:v>8.091561157000001</c:v>
                </c:pt>
                <c:pt idx="25">
                  <c:v>8.1837934570000002</c:v>
                </c:pt>
                <c:pt idx="26">
                  <c:v>8.2367452389999993</c:v>
                </c:pt>
                <c:pt idx="27">
                  <c:v>8.2909448240000003</c:v>
                </c:pt>
                <c:pt idx="28">
                  <c:v>8.349625489000001</c:v>
                </c:pt>
                <c:pt idx="29">
                  <c:v>8.4056701660000002</c:v>
                </c:pt>
                <c:pt idx="30">
                  <c:v>8.4550957030000014</c:v>
                </c:pt>
                <c:pt idx="31">
                  <c:v>8.512856567</c:v>
                </c:pt>
                <c:pt idx="32">
                  <c:v>8.5712125239999999</c:v>
                </c:pt>
                <c:pt idx="33">
                  <c:v>8.6327669680000021</c:v>
                </c:pt>
                <c:pt idx="34">
                  <c:v>8.6892462149999989</c:v>
                </c:pt>
                <c:pt idx="35">
                  <c:v>8.7279423820000002</c:v>
                </c:pt>
              </c:numCache>
            </c:numRef>
          </c:val>
        </c:ser>
        <c:dLbls>
          <c:showLegendKey val="0"/>
          <c:showVal val="0"/>
          <c:showCatName val="0"/>
          <c:showSerName val="0"/>
          <c:showPercent val="0"/>
          <c:showBubbleSize val="0"/>
        </c:dLbls>
        <c:axId val="-371058640"/>
        <c:axId val="-371057552"/>
      </c:areaChart>
      <c:catAx>
        <c:axId val="-371058640"/>
        <c:scaling>
          <c:orientation val="minMax"/>
        </c:scaling>
        <c:delete val="0"/>
        <c:axPos val="b"/>
        <c:numFmt formatCode="0" sourceLinked="0"/>
        <c:majorTickMark val="out"/>
        <c:minorTickMark val="out"/>
        <c:tickLblPos val="nextTo"/>
        <c:spPr>
          <a:ln w="12700">
            <a:solidFill>
              <a:srgbClr val="000000"/>
            </a:solidFill>
          </a:ln>
        </c:spPr>
        <c:txPr>
          <a:bodyPr/>
          <a:lstStyle/>
          <a:p>
            <a:pPr>
              <a:defRPr sz="1400"/>
            </a:pPr>
            <a:endParaRPr lang="en-US"/>
          </a:p>
        </c:txPr>
        <c:crossAx val="-371057552"/>
        <c:crossesAt val="0"/>
        <c:auto val="1"/>
        <c:lblAlgn val="ctr"/>
        <c:lblOffset val="100"/>
        <c:tickLblSkip val="10"/>
        <c:tickMarkSkip val="10"/>
        <c:noMultiLvlLbl val="0"/>
      </c:catAx>
      <c:valAx>
        <c:axId val="-371057552"/>
        <c:scaling>
          <c:orientation val="minMax"/>
        </c:scaling>
        <c:delete val="0"/>
        <c:axPos val="l"/>
        <c:majorGridlines>
          <c:spPr>
            <a:ln>
              <a:solidFill>
                <a:srgbClr val="FFFFFF">
                  <a:lumMod val="85000"/>
                </a:srgbClr>
              </a:solidFill>
            </a:ln>
          </c:spPr>
        </c:majorGridlines>
        <c:numFmt formatCode="#,##0_);\(#,##0\)" sourceLinked="0"/>
        <c:majorTickMark val="none"/>
        <c:minorTickMark val="none"/>
        <c:tickLblPos val="low"/>
        <c:spPr>
          <a:ln w="22225">
            <a:solidFill>
              <a:srgbClr val="FFFFFF">
                <a:lumMod val="65000"/>
              </a:srgbClr>
            </a:solidFill>
            <a:prstDash val="lgDash"/>
          </a:ln>
        </c:spPr>
        <c:txPr>
          <a:bodyPr/>
          <a:lstStyle/>
          <a:p>
            <a:pPr>
              <a:defRPr sz="1400" b="0"/>
            </a:pPr>
            <a:endParaRPr lang="en-US"/>
          </a:p>
        </c:txPr>
        <c:crossAx val="-371058640"/>
        <c:crossesAt val="5"/>
        <c:crossBetween val="midCat"/>
      </c:valAx>
    </c:plotArea>
    <c:plotVisOnly val="1"/>
    <c:dispBlanksAs val="zero"/>
    <c:showDLblsOverMax val="0"/>
  </c:chart>
  <c:spPr>
    <a:ln>
      <a:noFill/>
    </a:ln>
  </c:spPr>
  <c:txPr>
    <a:bodyPr/>
    <a:lstStyle/>
    <a:p>
      <a:pPr>
        <a:defRPr sz="1400"/>
      </a:pPr>
      <a:endParaRPr lang="en-US"/>
    </a:p>
  </c:tx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9733974602913139"/>
          <c:y val="0"/>
          <c:w val="0.49680783145350077"/>
          <c:h val="0.86518747656542927"/>
        </c:manualLayout>
      </c:layout>
      <c:barChart>
        <c:barDir val="bar"/>
        <c:grouping val="clustered"/>
        <c:varyColors val="0"/>
        <c:ser>
          <c:idx val="1"/>
          <c:order val="0"/>
          <c:tx>
            <c:strRef>
              <c:f>Sheet1!$A$33</c:f>
              <c:strCache>
                <c:ptCount val="1"/>
                <c:pt idx="0">
                  <c:v>2050</c:v>
                </c:pt>
              </c:strCache>
            </c:strRef>
          </c:tx>
          <c:spPr>
            <a:solidFill>
              <a:srgbClr val="0071A1"/>
            </a:solidFill>
            <a:ln>
              <a:noFill/>
            </a:ln>
            <a:effectLst/>
          </c:spPr>
          <c:invertIfNegative val="0"/>
          <c:cat>
            <c:strRef>
              <c:f>Sheet1!$B$1:$J$1</c:f>
              <c:strCache>
                <c:ptCount val="9"/>
                <c:pt idx="0">
                  <c:v>food</c:v>
                </c:pt>
                <c:pt idx="1">
                  <c:v>aluminum</c:v>
                </c:pt>
                <c:pt idx="2">
                  <c:v>refining</c:v>
                </c:pt>
                <c:pt idx="3">
                  <c:v>bulk chemical heat and power</c:v>
                </c:pt>
                <c:pt idx="4">
                  <c:v>paper</c:v>
                </c:pt>
                <c:pt idx="5">
                  <c:v>glass</c:v>
                </c:pt>
                <c:pt idx="6">
                  <c:v>iron and steel</c:v>
                </c:pt>
                <c:pt idx="7">
                  <c:v>bulk chemical feedstocks</c:v>
                </c:pt>
                <c:pt idx="8">
                  <c:v>cement and lime</c:v>
                </c:pt>
              </c:strCache>
            </c:strRef>
          </c:cat>
          <c:val>
            <c:numRef>
              <c:f>Sheet1!$B$33:$J$33</c:f>
              <c:numCache>
                <c:formatCode>General</c:formatCode>
                <c:ptCount val="9"/>
                <c:pt idx="0">
                  <c:v>1.0142074590000001</c:v>
                </c:pt>
                <c:pt idx="1">
                  <c:v>4.5867360020000003</c:v>
                </c:pt>
                <c:pt idx="2">
                  <c:v>6.1346518540000003</c:v>
                </c:pt>
                <c:pt idx="3">
                  <c:v>7.2849582509999999</c:v>
                </c:pt>
                <c:pt idx="4">
                  <c:v>8.4674562210000008</c:v>
                </c:pt>
                <c:pt idx="5">
                  <c:v>7.181233625</c:v>
                </c:pt>
                <c:pt idx="6">
                  <c:v>8.6812041069999992</c:v>
                </c:pt>
                <c:pt idx="7">
                  <c:v>9.9859036640000003</c:v>
                </c:pt>
                <c:pt idx="8">
                  <c:v>16.24258523</c:v>
                </c:pt>
              </c:numCache>
            </c:numRef>
          </c:val>
        </c:ser>
        <c:ser>
          <c:idx val="0"/>
          <c:order val="1"/>
          <c:tx>
            <c:strRef>
              <c:f>Sheet1!$A$2</c:f>
              <c:strCache>
                <c:ptCount val="1"/>
                <c:pt idx="0">
                  <c:v>2019</c:v>
                </c:pt>
              </c:strCache>
            </c:strRef>
          </c:tx>
          <c:spPr>
            <a:solidFill>
              <a:srgbClr val="003953"/>
            </a:solidFill>
            <a:ln>
              <a:noFill/>
            </a:ln>
            <a:effectLst/>
          </c:spPr>
          <c:invertIfNegative val="0"/>
          <c:cat>
            <c:strRef>
              <c:f>Sheet1!$B$1:$J$1</c:f>
              <c:strCache>
                <c:ptCount val="9"/>
                <c:pt idx="0">
                  <c:v>food</c:v>
                </c:pt>
                <c:pt idx="1">
                  <c:v>aluminum</c:v>
                </c:pt>
                <c:pt idx="2">
                  <c:v>refining</c:v>
                </c:pt>
                <c:pt idx="3">
                  <c:v>bulk chemical heat and power</c:v>
                </c:pt>
                <c:pt idx="4">
                  <c:v>paper</c:v>
                </c:pt>
                <c:pt idx="5">
                  <c:v>glass</c:v>
                </c:pt>
                <c:pt idx="6">
                  <c:v>iron and steel</c:v>
                </c:pt>
                <c:pt idx="7">
                  <c:v>bulk chemical feedstocks</c:v>
                </c:pt>
                <c:pt idx="8">
                  <c:v>cement and lime</c:v>
                </c:pt>
              </c:strCache>
            </c:strRef>
          </c:cat>
          <c:val>
            <c:numRef>
              <c:f>Sheet1!$B$2:$J$2</c:f>
              <c:numCache>
                <c:formatCode>General</c:formatCode>
                <c:ptCount val="9"/>
                <c:pt idx="0">
                  <c:v>1.2602597179999999</c:v>
                </c:pt>
                <c:pt idx="1">
                  <c:v>5.1893676940000004</c:v>
                </c:pt>
                <c:pt idx="2">
                  <c:v>5.65001701</c:v>
                </c:pt>
                <c:pt idx="3">
                  <c:v>7.1244661169999999</c:v>
                </c:pt>
                <c:pt idx="4">
                  <c:v>8.6415171050000001</c:v>
                </c:pt>
                <c:pt idx="5">
                  <c:v>9.2053890220000003</c:v>
                </c:pt>
                <c:pt idx="6">
                  <c:v>9.467888791</c:v>
                </c:pt>
                <c:pt idx="7">
                  <c:v>10.04988807</c:v>
                </c:pt>
                <c:pt idx="8">
                  <c:v>24.091671059999999</c:v>
                </c:pt>
              </c:numCache>
            </c:numRef>
          </c:val>
        </c:ser>
        <c:dLbls>
          <c:showLegendKey val="0"/>
          <c:showVal val="0"/>
          <c:showCatName val="0"/>
          <c:showSerName val="0"/>
          <c:showPercent val="0"/>
          <c:showBubbleSize val="0"/>
        </c:dLbls>
        <c:gapWidth val="80"/>
        <c:axId val="-371049936"/>
        <c:axId val="-551243984"/>
      </c:barChart>
      <c:catAx>
        <c:axId val="-371049936"/>
        <c:scaling>
          <c:orientation val="minMax"/>
        </c:scaling>
        <c:delete val="0"/>
        <c:axPos val="l"/>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0"/>
          <a:lstStyle/>
          <a:p>
            <a:pPr>
              <a:defRPr sz="1400" b="0" i="0" u="none" strike="noStrike" kern="1200" baseline="0">
                <a:solidFill>
                  <a:schemeClr val="tx1"/>
                </a:solidFill>
                <a:latin typeface="+mn-lt"/>
                <a:ea typeface="+mn-ea"/>
                <a:cs typeface="+mn-cs"/>
              </a:defRPr>
            </a:pPr>
            <a:endParaRPr lang="en-US"/>
          </a:p>
        </c:txPr>
        <c:crossAx val="-551243984"/>
        <c:crosses val="autoZero"/>
        <c:auto val="1"/>
        <c:lblAlgn val="ctr"/>
        <c:lblOffset val="100"/>
        <c:noMultiLvlLbl val="0"/>
      </c:catAx>
      <c:valAx>
        <c:axId val="-551243984"/>
        <c:scaling>
          <c:orientation val="minMax"/>
          <c:max val="25"/>
          <c:min val="0"/>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371049936"/>
        <c:crosses val="autoZero"/>
        <c:crossBetween val="between"/>
        <c:majorUnit val="5"/>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42389553601144087"/>
          <c:y val="0"/>
          <c:w val="0.52516317926150913"/>
          <c:h val="0.88711011859404643"/>
        </c:manualLayout>
      </c:layout>
      <c:barChart>
        <c:barDir val="bar"/>
        <c:grouping val="clustered"/>
        <c:varyColors val="0"/>
        <c:ser>
          <c:idx val="23"/>
          <c:order val="0"/>
          <c:tx>
            <c:strRef>
              <c:f>Sheet1!$A$34</c:f>
              <c:strCache>
                <c:ptCount val="1"/>
                <c:pt idx="0">
                  <c:v>2050</c:v>
                </c:pt>
              </c:strCache>
            </c:strRef>
          </c:tx>
          <c:spPr>
            <a:solidFill>
              <a:srgbClr val="D57883"/>
            </a:solidFill>
            <a:ln>
              <a:noFill/>
            </a:ln>
            <a:effectLst/>
          </c:spPr>
          <c:invertIfNegative val="0"/>
          <c:cat>
            <c:strRef>
              <c:f>Sheet1!$B$1:$F$1</c:f>
              <c:strCache>
                <c:ptCount val="5"/>
                <c:pt idx="0">
                  <c:v>total non-manufacturing</c:v>
                </c:pt>
                <c:pt idx="1">
                  <c:v>non-energy intensive manufacturing</c:v>
                </c:pt>
                <c:pt idx="2">
                  <c:v>energy-intensive manufacturing</c:v>
                </c:pt>
                <c:pt idx="3">
                  <c:v>total manufacturing</c:v>
                </c:pt>
                <c:pt idx="4">
                  <c:v>total industrial sector</c:v>
                </c:pt>
              </c:strCache>
            </c:strRef>
          </c:cat>
          <c:val>
            <c:numRef>
              <c:f>Sheet1!$B$34:$F$34</c:f>
              <c:numCache>
                <c:formatCode>General</c:formatCode>
                <c:ptCount val="5"/>
                <c:pt idx="0">
                  <c:v>2.1010720329999999</c:v>
                </c:pt>
                <c:pt idx="1">
                  <c:v>0.71132200599999995</c:v>
                </c:pt>
                <c:pt idx="2">
                  <c:v>6.4646217970000004</c:v>
                </c:pt>
                <c:pt idx="3">
                  <c:v>2.8127796410000001</c:v>
                </c:pt>
                <c:pt idx="4">
                  <c:v>2.6084472270000001</c:v>
                </c:pt>
              </c:numCache>
            </c:numRef>
          </c:val>
        </c:ser>
        <c:ser>
          <c:idx val="32"/>
          <c:order val="1"/>
          <c:tx>
            <c:strRef>
              <c:f>Sheet1!$A$3</c:f>
              <c:strCache>
                <c:ptCount val="1"/>
                <c:pt idx="0">
                  <c:v>2019</c:v>
                </c:pt>
              </c:strCache>
            </c:strRef>
          </c:tx>
          <c:spPr>
            <a:solidFill>
              <a:srgbClr val="631B24"/>
            </a:solidFill>
            <a:ln>
              <a:noFill/>
            </a:ln>
            <a:effectLst/>
          </c:spPr>
          <c:invertIfNegative val="0"/>
          <c:dPt>
            <c:idx val="2"/>
            <c:invertIfNegative val="0"/>
            <c:bubble3D val="0"/>
            <c:spPr>
              <a:solidFill>
                <a:srgbClr val="631B24"/>
              </a:solidFill>
              <a:ln>
                <a:noFill/>
              </a:ln>
              <a:effectLst/>
            </c:spPr>
          </c:dPt>
          <c:cat>
            <c:strRef>
              <c:f>Sheet1!$B$1:$F$1</c:f>
              <c:strCache>
                <c:ptCount val="5"/>
                <c:pt idx="0">
                  <c:v>total non-manufacturing</c:v>
                </c:pt>
                <c:pt idx="1">
                  <c:v>non-energy intensive manufacturing</c:v>
                </c:pt>
                <c:pt idx="2">
                  <c:v>energy-intensive manufacturing</c:v>
                </c:pt>
                <c:pt idx="3">
                  <c:v>total manufacturing</c:v>
                </c:pt>
                <c:pt idx="4">
                  <c:v>total industrial sector</c:v>
                </c:pt>
              </c:strCache>
            </c:strRef>
          </c:cat>
          <c:val>
            <c:numRef>
              <c:f>Sheet1!$B$3:$F$3</c:f>
              <c:numCache>
                <c:formatCode>General</c:formatCode>
                <c:ptCount val="5"/>
                <c:pt idx="0">
                  <c:v>2.310865218</c:v>
                </c:pt>
                <c:pt idx="1">
                  <c:v>0.87816517599999999</c:v>
                </c:pt>
                <c:pt idx="2">
                  <c:v>6.5910380030000004</c:v>
                </c:pt>
                <c:pt idx="3">
                  <c:v>3.252555895</c:v>
                </c:pt>
                <c:pt idx="4">
                  <c:v>2.9736271680000002</c:v>
                </c:pt>
              </c:numCache>
            </c:numRef>
          </c:val>
        </c:ser>
        <c:dLbls>
          <c:showLegendKey val="0"/>
          <c:showVal val="0"/>
          <c:showCatName val="0"/>
          <c:showSerName val="0"/>
          <c:showPercent val="0"/>
          <c:showBubbleSize val="0"/>
        </c:dLbls>
        <c:gapWidth val="160"/>
        <c:axId val="-551251056"/>
        <c:axId val="-366187440"/>
        <c:extLst>
          <c:ext xmlns:c15="http://schemas.microsoft.com/office/drawing/2012/chart" uri="{02D57815-91ED-43cb-92C2-25804820EDAC}">
            <c15:filteredBarSeries>
              <c15:ser>
                <c:idx val="0"/>
                <c:order val="2"/>
                <c:tx>
                  <c:strRef>
                    <c:extLst>
                      <c:ext uri="{02D57815-91ED-43cb-92C2-25804820EDAC}">
                        <c15:formulaRef>
                          <c15:sqref>Sheet1!$A$4</c15:sqref>
                        </c15:formulaRef>
                      </c:ext>
                    </c:extLst>
                    <c:strCache>
                      <c:ptCount val="1"/>
                      <c:pt idx="0">
                        <c:v>2020</c:v>
                      </c:pt>
                    </c:strCache>
                  </c:strRef>
                </c:tx>
                <c:spPr>
                  <a:solidFill>
                    <a:schemeClr val="accent5">
                      <a:shade val="34000"/>
                    </a:schemeClr>
                  </a:solidFill>
                  <a:ln>
                    <a:solidFill>
                      <a:schemeClr val="bg1"/>
                    </a:solidFill>
                  </a:ln>
                  <a:effectLst/>
                </c:spPr>
                <c:invertIfNegative val="0"/>
                <c:dPt>
                  <c:idx val="2"/>
                  <c:invertIfNegative val="0"/>
                  <c:bubble3D val="0"/>
                  <c:spPr>
                    <a:solidFill>
                      <a:srgbClr val="003953"/>
                    </a:solidFill>
                    <a:ln>
                      <a:solidFill>
                        <a:schemeClr val="bg1"/>
                      </a:solidFill>
                    </a:ln>
                    <a:effectLst/>
                  </c:spPr>
                </c:dPt>
                <c:cat>
                  <c:strRef>
                    <c:extLst>
                      <c:ex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c:ext uri="{02D57815-91ED-43cb-92C2-25804820EDAC}">
                        <c15:formulaRef>
                          <c15:sqref>Sheet1!$B$4:$F$4</c15:sqref>
                        </c15:formulaRef>
                      </c:ext>
                    </c:extLst>
                    <c:numCache>
                      <c:formatCode>General</c:formatCode>
                      <c:ptCount val="5"/>
                      <c:pt idx="0">
                        <c:v>2.2885021280000002</c:v>
                      </c:pt>
                      <c:pt idx="1">
                        <c:v>0.87088351100000005</c:v>
                      </c:pt>
                      <c:pt idx="2">
                        <c:v>6.5943301999999999</c:v>
                      </c:pt>
                      <c:pt idx="3">
                        <c:v>3.2713572590000002</c:v>
                      </c:pt>
                      <c:pt idx="4">
                        <c:v>2.9774395330000001</c:v>
                      </c:pt>
                    </c:numCache>
                  </c:numRef>
                </c:val>
              </c15:ser>
            </c15:filteredBarSeries>
            <c15:filteredBarSeries>
              <c15:ser>
                <c:idx val="33"/>
                <c:order val="3"/>
                <c:tx>
                  <c:strRef>
                    <c:extLst xmlns:c15="http://schemas.microsoft.com/office/drawing/2012/chart">
                      <c:ext xmlns:c15="http://schemas.microsoft.com/office/drawing/2012/chart" uri="{02D57815-91ED-43cb-92C2-25804820EDAC}">
                        <c15:formulaRef>
                          <c15:sqref>Sheet1!$A$5</c15:sqref>
                        </c15:formulaRef>
                      </c:ext>
                    </c:extLst>
                    <c:strCache>
                      <c:ptCount val="1"/>
                      <c:pt idx="0">
                        <c:v>2021</c:v>
                      </c:pt>
                    </c:strCache>
                  </c:strRef>
                </c:tx>
                <c:spPr>
                  <a:solidFill>
                    <a:schemeClr val="accent5">
                      <a:shade val="34000"/>
                    </a:schemeClr>
                  </a:solidFill>
                  <a:ln>
                    <a:solidFill>
                      <a:schemeClr val="bg1"/>
                    </a:solidFill>
                  </a:ln>
                  <a:effectLst/>
                </c:spPr>
                <c:invertIfNegative val="0"/>
                <c:dPt>
                  <c:idx val="2"/>
                  <c:invertIfNegative val="0"/>
                  <c:bubble3D val="0"/>
                  <c:spPr>
                    <a:solidFill>
                      <a:srgbClr val="003953"/>
                    </a:solidFill>
                    <a:ln>
                      <a:solidFill>
                        <a:schemeClr val="bg1"/>
                      </a:solidFill>
                    </a:ln>
                    <a:effectLst/>
                  </c:spPr>
                </c:dPt>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Sheet1!$B$5:$F$5</c15:sqref>
                        </c15:formulaRef>
                      </c:ext>
                    </c:extLst>
                    <c:numCache>
                      <c:formatCode>General</c:formatCode>
                      <c:ptCount val="5"/>
                      <c:pt idx="0">
                        <c:v>2.306731026</c:v>
                      </c:pt>
                      <c:pt idx="1">
                        <c:v>0.88685809500000001</c:v>
                      </c:pt>
                      <c:pt idx="2">
                        <c:v>6.6124667090000004</c:v>
                      </c:pt>
                      <c:pt idx="3">
                        <c:v>3.3013362509999999</c:v>
                      </c:pt>
                      <c:pt idx="4">
                        <c:v>3.0000993120000001</c:v>
                      </c:pt>
                    </c:numCache>
                  </c:numRef>
                </c:val>
              </c15:ser>
            </c15:filteredBarSeries>
            <c15:filteredBarSeries>
              <c15:ser>
                <c:idx val="34"/>
                <c:order val="4"/>
                <c:tx>
                  <c:strRef>
                    <c:extLst xmlns:c15="http://schemas.microsoft.com/office/drawing/2012/chart">
                      <c:ext xmlns:c15="http://schemas.microsoft.com/office/drawing/2012/chart" uri="{02D57815-91ED-43cb-92C2-25804820EDAC}">
                        <c15:formulaRef>
                          <c15:sqref>Sheet1!$A$6</c15:sqref>
                        </c15:formulaRef>
                      </c:ext>
                    </c:extLst>
                    <c:strCache>
                      <c:ptCount val="1"/>
                      <c:pt idx="0">
                        <c:v>2022</c:v>
                      </c:pt>
                    </c:strCache>
                  </c:strRef>
                </c:tx>
                <c:spPr>
                  <a:solidFill>
                    <a:schemeClr val="accent5">
                      <a:shade val="34000"/>
                    </a:schemeClr>
                  </a:solidFill>
                  <a:ln>
                    <a:solidFill>
                      <a:schemeClr val="bg1"/>
                    </a:solidFill>
                  </a:ln>
                  <a:effectLst/>
                </c:spPr>
                <c:invertIfNegative val="0"/>
                <c:dPt>
                  <c:idx val="2"/>
                  <c:invertIfNegative val="0"/>
                  <c:bubble3D val="0"/>
                  <c:spPr>
                    <a:solidFill>
                      <a:srgbClr val="003953"/>
                    </a:solidFill>
                    <a:ln>
                      <a:solidFill>
                        <a:schemeClr val="bg1"/>
                      </a:solidFill>
                    </a:ln>
                    <a:effectLst/>
                  </c:spPr>
                </c:dPt>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Sheet1!$B$6:$F$6</c15:sqref>
                        </c15:formulaRef>
                      </c:ext>
                    </c:extLst>
                    <c:numCache>
                      <c:formatCode>General</c:formatCode>
                      <c:ptCount val="5"/>
                      <c:pt idx="0">
                        <c:v>2.3247250610000001</c:v>
                      </c:pt>
                      <c:pt idx="1">
                        <c:v>0.89485961999999997</c:v>
                      </c:pt>
                      <c:pt idx="2">
                        <c:v>6.6837243500000003</c:v>
                      </c:pt>
                      <c:pt idx="3">
                        <c:v>3.328973156</c:v>
                      </c:pt>
                      <c:pt idx="4">
                        <c:v>3.0239842810000002</c:v>
                      </c:pt>
                    </c:numCache>
                  </c:numRef>
                </c:val>
              </c15:ser>
            </c15:filteredBarSeries>
            <c15:filteredBarSeries>
              <c15:ser>
                <c:idx val="35"/>
                <c:order val="5"/>
                <c:tx>
                  <c:strRef>
                    <c:extLst xmlns:c15="http://schemas.microsoft.com/office/drawing/2012/chart">
                      <c:ext xmlns:c15="http://schemas.microsoft.com/office/drawing/2012/chart" uri="{02D57815-91ED-43cb-92C2-25804820EDAC}">
                        <c15:formulaRef>
                          <c15:sqref>Sheet1!$A$7</c15:sqref>
                        </c15:formulaRef>
                      </c:ext>
                    </c:extLst>
                    <c:strCache>
                      <c:ptCount val="1"/>
                      <c:pt idx="0">
                        <c:v>2023</c:v>
                      </c:pt>
                    </c:strCache>
                  </c:strRef>
                </c:tx>
                <c:spPr>
                  <a:solidFill>
                    <a:schemeClr val="accent5">
                      <a:shade val="34000"/>
                    </a:schemeClr>
                  </a:solidFill>
                  <a:ln>
                    <a:solidFill>
                      <a:schemeClr val="bg1"/>
                    </a:solidFill>
                  </a:ln>
                  <a:effectLst/>
                </c:spPr>
                <c:invertIfNegative val="0"/>
                <c:dPt>
                  <c:idx val="2"/>
                  <c:invertIfNegative val="0"/>
                  <c:bubble3D val="0"/>
                  <c:spPr>
                    <a:solidFill>
                      <a:srgbClr val="003953"/>
                    </a:solidFill>
                    <a:ln>
                      <a:solidFill>
                        <a:schemeClr val="bg1"/>
                      </a:solidFill>
                    </a:ln>
                    <a:effectLst/>
                  </c:spPr>
                </c:dPt>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Sheet1!$B$7:$F$7</c15:sqref>
                        </c15:formulaRef>
                      </c:ext>
                    </c:extLst>
                    <c:numCache>
                      <c:formatCode>General</c:formatCode>
                      <c:ptCount val="5"/>
                      <c:pt idx="0">
                        <c:v>2.3299268309999999</c:v>
                      </c:pt>
                      <c:pt idx="1">
                        <c:v>0.89688413700000003</c:v>
                      </c:pt>
                      <c:pt idx="2">
                        <c:v>6.7308159439999997</c:v>
                      </c:pt>
                      <c:pt idx="3">
                        <c:v>3.3477529920000002</c:v>
                      </c:pt>
                      <c:pt idx="4">
                        <c:v>3.0394354969999999</c:v>
                      </c:pt>
                    </c:numCache>
                  </c:numRef>
                </c:val>
              </c15:ser>
            </c15:filteredBarSeries>
            <c15:filteredBarSeries>
              <c15:ser>
                <c:idx val="36"/>
                <c:order val="6"/>
                <c:tx>
                  <c:strRef>
                    <c:extLst xmlns:c15="http://schemas.microsoft.com/office/drawing/2012/chart">
                      <c:ext xmlns:c15="http://schemas.microsoft.com/office/drawing/2012/chart" uri="{02D57815-91ED-43cb-92C2-25804820EDAC}">
                        <c15:formulaRef>
                          <c15:sqref>Sheet1!$A$8</c15:sqref>
                        </c15:formulaRef>
                      </c:ext>
                    </c:extLst>
                    <c:strCache>
                      <c:ptCount val="1"/>
                      <c:pt idx="0">
                        <c:v>2024</c:v>
                      </c:pt>
                    </c:strCache>
                  </c:strRef>
                </c:tx>
                <c:spPr>
                  <a:solidFill>
                    <a:schemeClr val="accent5">
                      <a:shade val="34000"/>
                    </a:schemeClr>
                  </a:solidFill>
                  <a:ln>
                    <a:solidFill>
                      <a:schemeClr val="bg1"/>
                    </a:solidFill>
                  </a:ln>
                  <a:effectLst/>
                </c:spPr>
                <c:invertIfNegative val="0"/>
                <c:dPt>
                  <c:idx val="2"/>
                  <c:invertIfNegative val="0"/>
                  <c:bubble3D val="0"/>
                  <c:spPr>
                    <a:solidFill>
                      <a:srgbClr val="003953"/>
                    </a:solidFill>
                    <a:ln>
                      <a:solidFill>
                        <a:schemeClr val="bg1"/>
                      </a:solidFill>
                    </a:ln>
                    <a:effectLst/>
                  </c:spPr>
                </c:dPt>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Sheet1!$B$8:$F$8</c15:sqref>
                        </c15:formulaRef>
                      </c:ext>
                    </c:extLst>
                    <c:numCache>
                      <c:formatCode>General</c:formatCode>
                      <c:ptCount val="5"/>
                      <c:pt idx="0">
                        <c:v>2.3276051099999999</c:v>
                      </c:pt>
                      <c:pt idx="1">
                        <c:v>0.89437059600000002</c:v>
                      </c:pt>
                      <c:pt idx="2">
                        <c:v>6.746485302</c:v>
                      </c:pt>
                      <c:pt idx="3">
                        <c:v>3.3459029450000002</c:v>
                      </c:pt>
                      <c:pt idx="4">
                        <c:v>3.0368482760000002</c:v>
                      </c:pt>
                    </c:numCache>
                  </c:numRef>
                </c:val>
              </c15:ser>
            </c15:filteredBarSeries>
            <c15:filteredBarSeries>
              <c15:ser>
                <c:idx val="37"/>
                <c:order val="7"/>
                <c:tx>
                  <c:strRef>
                    <c:extLst xmlns:c15="http://schemas.microsoft.com/office/drawing/2012/chart">
                      <c:ext xmlns:c15="http://schemas.microsoft.com/office/drawing/2012/chart" uri="{02D57815-91ED-43cb-92C2-25804820EDAC}">
                        <c15:formulaRef>
                          <c15:sqref>Sheet1!$A$9</c15:sqref>
                        </c15:formulaRef>
                      </c:ext>
                    </c:extLst>
                    <c:strCache>
                      <c:ptCount val="1"/>
                      <c:pt idx="0">
                        <c:v>2025</c:v>
                      </c:pt>
                    </c:strCache>
                  </c:strRef>
                </c:tx>
                <c:spPr>
                  <a:solidFill>
                    <a:schemeClr val="accent5">
                      <a:shade val="34000"/>
                    </a:schemeClr>
                  </a:solidFill>
                  <a:ln>
                    <a:solidFill>
                      <a:schemeClr val="bg1"/>
                    </a:solidFill>
                  </a:ln>
                  <a:effectLst/>
                </c:spPr>
                <c:invertIfNegative val="0"/>
                <c:dPt>
                  <c:idx val="2"/>
                  <c:invertIfNegative val="0"/>
                  <c:bubble3D val="0"/>
                  <c:spPr>
                    <a:solidFill>
                      <a:srgbClr val="003953"/>
                    </a:solidFill>
                    <a:ln>
                      <a:solidFill>
                        <a:schemeClr val="bg1"/>
                      </a:solidFill>
                    </a:ln>
                    <a:effectLst/>
                  </c:spPr>
                </c:dPt>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Sheet1!$B$9:$F$9</c15:sqref>
                        </c15:formulaRef>
                      </c:ext>
                    </c:extLst>
                    <c:numCache>
                      <c:formatCode>General</c:formatCode>
                      <c:ptCount val="5"/>
                      <c:pt idx="0">
                        <c:v>2.3239361490000001</c:v>
                      </c:pt>
                      <c:pt idx="1">
                        <c:v>0.88822085500000003</c:v>
                      </c:pt>
                      <c:pt idx="2">
                        <c:v>6.7460549089999997</c:v>
                      </c:pt>
                      <c:pt idx="3">
                        <c:v>3.3367512420000001</c:v>
                      </c:pt>
                      <c:pt idx="4">
                        <c:v>3.027907168</c:v>
                      </c:pt>
                    </c:numCache>
                  </c:numRef>
                </c:val>
              </c15:ser>
            </c15:filteredBarSeries>
            <c15:filteredBarSeries>
              <c15:ser>
                <c:idx val="38"/>
                <c:order val="8"/>
                <c:tx>
                  <c:strRef>
                    <c:extLst xmlns:c15="http://schemas.microsoft.com/office/drawing/2012/chart">
                      <c:ext xmlns:c15="http://schemas.microsoft.com/office/drawing/2012/chart" uri="{02D57815-91ED-43cb-92C2-25804820EDAC}">
                        <c15:formulaRef>
                          <c15:sqref>Sheet1!$A$10</c15:sqref>
                        </c15:formulaRef>
                      </c:ext>
                    </c:extLst>
                    <c:strCache>
                      <c:ptCount val="1"/>
                      <c:pt idx="0">
                        <c:v>2026</c:v>
                      </c:pt>
                    </c:strCache>
                  </c:strRef>
                </c:tx>
                <c:spPr>
                  <a:solidFill>
                    <a:schemeClr val="accent5">
                      <a:shade val="34000"/>
                    </a:schemeClr>
                  </a:solidFill>
                  <a:ln>
                    <a:solidFill>
                      <a:schemeClr val="bg1"/>
                    </a:solidFill>
                  </a:ln>
                  <a:effectLst/>
                </c:spPr>
                <c:invertIfNegative val="0"/>
                <c:dPt>
                  <c:idx val="2"/>
                  <c:invertIfNegative val="0"/>
                  <c:bubble3D val="0"/>
                  <c:spPr>
                    <a:solidFill>
                      <a:srgbClr val="003953"/>
                    </a:solidFill>
                    <a:ln>
                      <a:solidFill>
                        <a:schemeClr val="bg1"/>
                      </a:solidFill>
                    </a:ln>
                    <a:effectLst/>
                  </c:spPr>
                </c:dPt>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Sheet1!$B$10:$F$10</c15:sqref>
                        </c15:formulaRef>
                      </c:ext>
                    </c:extLst>
                    <c:numCache>
                      <c:formatCode>General</c:formatCode>
                      <c:ptCount val="5"/>
                      <c:pt idx="0">
                        <c:v>2.3119443959999999</c:v>
                      </c:pt>
                      <c:pt idx="1">
                        <c:v>0.87741942100000003</c:v>
                      </c:pt>
                      <c:pt idx="2">
                        <c:v>6.7390389190000004</c:v>
                      </c:pt>
                      <c:pt idx="3">
                        <c:v>3.3194280229999999</c:v>
                      </c:pt>
                      <c:pt idx="4">
                        <c:v>3.0108659169999998</c:v>
                      </c:pt>
                    </c:numCache>
                  </c:numRef>
                </c:val>
              </c15:ser>
            </c15:filteredBarSeries>
            <c15:filteredBarSeries>
              <c15:ser>
                <c:idx val="39"/>
                <c:order val="9"/>
                <c:tx>
                  <c:strRef>
                    <c:extLst xmlns:c15="http://schemas.microsoft.com/office/drawing/2012/chart">
                      <c:ext xmlns:c15="http://schemas.microsoft.com/office/drawing/2012/chart" uri="{02D57815-91ED-43cb-92C2-25804820EDAC}">
                        <c15:formulaRef>
                          <c15:sqref>Sheet1!$A$11</c15:sqref>
                        </c15:formulaRef>
                      </c:ext>
                    </c:extLst>
                    <c:strCache>
                      <c:ptCount val="1"/>
                      <c:pt idx="0">
                        <c:v>2027</c:v>
                      </c:pt>
                    </c:strCache>
                  </c:strRef>
                </c:tx>
                <c:spPr>
                  <a:solidFill>
                    <a:schemeClr val="accent5">
                      <a:shade val="34000"/>
                    </a:schemeClr>
                  </a:solidFill>
                  <a:ln>
                    <a:solidFill>
                      <a:schemeClr val="bg1"/>
                    </a:solidFill>
                  </a:ln>
                  <a:effectLst/>
                </c:spPr>
                <c:invertIfNegative val="0"/>
                <c:dPt>
                  <c:idx val="2"/>
                  <c:invertIfNegative val="0"/>
                  <c:bubble3D val="0"/>
                  <c:spPr>
                    <a:solidFill>
                      <a:srgbClr val="003953"/>
                    </a:solidFill>
                    <a:ln>
                      <a:solidFill>
                        <a:schemeClr val="bg1"/>
                      </a:solidFill>
                    </a:ln>
                    <a:effectLst/>
                  </c:spPr>
                </c:dPt>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Sheet1!$B$11:$F$11</c15:sqref>
                        </c15:formulaRef>
                      </c:ext>
                    </c:extLst>
                    <c:numCache>
                      <c:formatCode>General</c:formatCode>
                      <c:ptCount val="5"/>
                      <c:pt idx="0">
                        <c:v>2.2982074450000001</c:v>
                      </c:pt>
                      <c:pt idx="1">
                        <c:v>0.86629242699999998</c:v>
                      </c:pt>
                      <c:pt idx="2">
                        <c:v>6.6959004310000001</c:v>
                      </c:pt>
                      <c:pt idx="3">
                        <c:v>3.2809350240000001</c:v>
                      </c:pt>
                      <c:pt idx="4">
                        <c:v>2.979827835</c:v>
                      </c:pt>
                    </c:numCache>
                  </c:numRef>
                </c:val>
              </c15:ser>
            </c15:filteredBarSeries>
            <c15:filteredBarSeries>
              <c15:ser>
                <c:idx val="1"/>
                <c:order val="10"/>
                <c:tx>
                  <c:strRef>
                    <c:extLst xmlns:c15="http://schemas.microsoft.com/office/drawing/2012/chart">
                      <c:ext xmlns:c15="http://schemas.microsoft.com/office/drawing/2012/chart" uri="{02D57815-91ED-43cb-92C2-25804820EDAC}">
                        <c15:formulaRef>
                          <c15:sqref>Sheet1!$A$12</c15:sqref>
                        </c15:formulaRef>
                      </c:ext>
                    </c:extLst>
                    <c:strCache>
                      <c:ptCount val="1"/>
                      <c:pt idx="0">
                        <c:v>2028</c:v>
                      </c:pt>
                    </c:strCache>
                  </c:strRef>
                </c:tx>
                <c:spPr>
                  <a:solidFill>
                    <a:schemeClr val="accent5">
                      <a:shade val="36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Sheet1!$B$12:$F$12</c15:sqref>
                        </c15:formulaRef>
                      </c:ext>
                    </c:extLst>
                    <c:numCache>
                      <c:formatCode>General</c:formatCode>
                      <c:ptCount val="5"/>
                      <c:pt idx="0">
                        <c:v>2.2840589439999999</c:v>
                      </c:pt>
                      <c:pt idx="1">
                        <c:v>0.85515893499999995</c:v>
                      </c:pt>
                      <c:pt idx="2">
                        <c:v>6.7028918119999998</c:v>
                      </c:pt>
                      <c:pt idx="3">
                        <c:v>3.2647249810000001</c:v>
                      </c:pt>
                      <c:pt idx="4">
                        <c:v>2.96432151</c:v>
                      </c:pt>
                    </c:numCache>
                  </c:numRef>
                </c:val>
              </c15:ser>
            </c15:filteredBarSeries>
            <c15:filteredBarSeries>
              <c15:ser>
                <c:idx val="2"/>
                <c:order val="11"/>
                <c:tx>
                  <c:strRef>
                    <c:extLst xmlns:c15="http://schemas.microsoft.com/office/drawing/2012/chart">
                      <c:ext xmlns:c15="http://schemas.microsoft.com/office/drawing/2012/chart" uri="{02D57815-91ED-43cb-92C2-25804820EDAC}">
                        <c15:formulaRef>
                          <c15:sqref>Sheet1!$A$13</c15:sqref>
                        </c15:formulaRef>
                      </c:ext>
                    </c:extLst>
                    <c:strCache>
                      <c:ptCount val="1"/>
                      <c:pt idx="0">
                        <c:v>2029</c:v>
                      </c:pt>
                    </c:strCache>
                  </c:strRef>
                </c:tx>
                <c:spPr>
                  <a:solidFill>
                    <a:schemeClr val="accent5">
                      <a:shade val="4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Sheet1!$B$13:$F$13</c15:sqref>
                        </c15:formulaRef>
                      </c:ext>
                    </c:extLst>
                    <c:numCache>
                      <c:formatCode>General</c:formatCode>
                      <c:ptCount val="5"/>
                      <c:pt idx="0">
                        <c:v>2.2669035289999999</c:v>
                      </c:pt>
                      <c:pt idx="1">
                        <c:v>0.84687798800000003</c:v>
                      </c:pt>
                      <c:pt idx="2">
                        <c:v>6.694154288</c:v>
                      </c:pt>
                      <c:pt idx="3">
                        <c:v>3.2418692990000002</c:v>
                      </c:pt>
                      <c:pt idx="4">
                        <c:v>2.9432262429999998</c:v>
                      </c:pt>
                    </c:numCache>
                  </c:numRef>
                </c:val>
              </c15:ser>
            </c15:filteredBarSeries>
            <c15:filteredBarSeries>
              <c15:ser>
                <c:idx val="3"/>
                <c:order val="12"/>
                <c:tx>
                  <c:strRef>
                    <c:extLst xmlns:c15="http://schemas.microsoft.com/office/drawing/2012/chart">
                      <c:ext xmlns:c15="http://schemas.microsoft.com/office/drawing/2012/chart" uri="{02D57815-91ED-43cb-92C2-25804820EDAC}">
                        <c15:formulaRef>
                          <c15:sqref>Sheet1!$A$14</c15:sqref>
                        </c15:formulaRef>
                      </c:ext>
                    </c:extLst>
                    <c:strCache>
                      <c:ptCount val="1"/>
                      <c:pt idx="0">
                        <c:v>2030</c:v>
                      </c:pt>
                    </c:strCache>
                  </c:strRef>
                </c:tx>
                <c:spPr>
                  <a:solidFill>
                    <a:schemeClr val="accent5">
                      <a:shade val="43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Sheet1!$B$14:$F$14</c15:sqref>
                        </c15:formulaRef>
                      </c:ext>
                    </c:extLst>
                    <c:numCache>
                      <c:formatCode>General</c:formatCode>
                      <c:ptCount val="5"/>
                      <c:pt idx="0">
                        <c:v>2.250771115</c:v>
                      </c:pt>
                      <c:pt idx="1">
                        <c:v>0.83784470099999997</c:v>
                      </c:pt>
                      <c:pt idx="2">
                        <c:v>6.6622228149999998</c:v>
                      </c:pt>
                      <c:pt idx="3">
                        <c:v>3.2101932710000001</c:v>
                      </c:pt>
                      <c:pt idx="4">
                        <c:v>2.916482705</c:v>
                      </c:pt>
                    </c:numCache>
                  </c:numRef>
                </c:val>
              </c15:ser>
            </c15:filteredBarSeries>
            <c15:filteredBarSeries>
              <c15:ser>
                <c:idx val="4"/>
                <c:order val="13"/>
                <c:tx>
                  <c:strRef>
                    <c:extLst xmlns:c15="http://schemas.microsoft.com/office/drawing/2012/chart">
                      <c:ext xmlns:c15="http://schemas.microsoft.com/office/drawing/2012/chart" uri="{02D57815-91ED-43cb-92C2-25804820EDAC}">
                        <c15:formulaRef>
                          <c15:sqref>Sheet1!$A$15</c15:sqref>
                        </c15:formulaRef>
                      </c:ext>
                    </c:extLst>
                    <c:strCache>
                      <c:ptCount val="1"/>
                      <c:pt idx="0">
                        <c:v>2031</c:v>
                      </c:pt>
                    </c:strCache>
                  </c:strRef>
                </c:tx>
                <c:spPr>
                  <a:solidFill>
                    <a:schemeClr val="accent5">
                      <a:shade val="47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Sheet1!$B$15:$F$15</c15:sqref>
                        </c15:formulaRef>
                      </c:ext>
                    </c:extLst>
                    <c:numCache>
                      <c:formatCode>General</c:formatCode>
                      <c:ptCount val="5"/>
                      <c:pt idx="0">
                        <c:v>2.2322184479999998</c:v>
                      </c:pt>
                      <c:pt idx="1">
                        <c:v>0.83211909399999995</c:v>
                      </c:pt>
                      <c:pt idx="2">
                        <c:v>6.6408854100000001</c:v>
                      </c:pt>
                      <c:pt idx="3">
                        <c:v>3.1859949369999998</c:v>
                      </c:pt>
                      <c:pt idx="4">
                        <c:v>2.8935510450000002</c:v>
                      </c:pt>
                    </c:numCache>
                  </c:numRef>
                </c:val>
              </c15:ser>
            </c15:filteredBarSeries>
            <c15:filteredBarSeries>
              <c15:ser>
                <c:idx val="5"/>
                <c:order val="14"/>
                <c:tx>
                  <c:strRef>
                    <c:extLst xmlns:c15="http://schemas.microsoft.com/office/drawing/2012/chart">
                      <c:ext xmlns:c15="http://schemas.microsoft.com/office/drawing/2012/chart" uri="{02D57815-91ED-43cb-92C2-25804820EDAC}">
                        <c15:formulaRef>
                          <c15:sqref>Sheet1!$A$16</c15:sqref>
                        </c15:formulaRef>
                      </c:ext>
                    </c:extLst>
                    <c:strCache>
                      <c:ptCount val="1"/>
                      <c:pt idx="0">
                        <c:v>2032</c:v>
                      </c:pt>
                    </c:strCache>
                  </c:strRef>
                </c:tx>
                <c:spPr>
                  <a:solidFill>
                    <a:schemeClr val="accent5">
                      <a:shade val="5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Sheet1!$B$16:$F$16</c15:sqref>
                        </c15:formulaRef>
                      </c:ext>
                    </c:extLst>
                    <c:numCache>
                      <c:formatCode>General</c:formatCode>
                      <c:ptCount val="5"/>
                      <c:pt idx="0">
                        <c:v>2.2254604360000001</c:v>
                      </c:pt>
                      <c:pt idx="1">
                        <c:v>0.82317611400000001</c:v>
                      </c:pt>
                      <c:pt idx="2">
                        <c:v>6.6280622100000004</c:v>
                      </c:pt>
                      <c:pt idx="3">
                        <c:v>3.1622286769999999</c:v>
                      </c:pt>
                      <c:pt idx="4">
                        <c:v>2.8757112810000001</c:v>
                      </c:pt>
                    </c:numCache>
                  </c:numRef>
                </c:val>
              </c15:ser>
            </c15:filteredBarSeries>
            <c15:filteredBarSeries>
              <c15:ser>
                <c:idx val="6"/>
                <c:order val="15"/>
                <c:tx>
                  <c:strRef>
                    <c:extLst xmlns:c15="http://schemas.microsoft.com/office/drawing/2012/chart">
                      <c:ext xmlns:c15="http://schemas.microsoft.com/office/drawing/2012/chart" uri="{02D57815-91ED-43cb-92C2-25804820EDAC}">
                        <c15:formulaRef>
                          <c15:sqref>Sheet1!$A$17</c15:sqref>
                        </c15:formulaRef>
                      </c:ext>
                    </c:extLst>
                    <c:strCache>
                      <c:ptCount val="1"/>
                      <c:pt idx="0">
                        <c:v>2033</c:v>
                      </c:pt>
                    </c:strCache>
                  </c:strRef>
                </c:tx>
                <c:spPr>
                  <a:solidFill>
                    <a:schemeClr val="accent5">
                      <a:shade val="53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Sheet1!$B$17:$F$17</c15:sqref>
                        </c15:formulaRef>
                      </c:ext>
                    </c:extLst>
                    <c:numCache>
                      <c:formatCode>General</c:formatCode>
                      <c:ptCount val="5"/>
                      <c:pt idx="0">
                        <c:v>2.2177187580000002</c:v>
                      </c:pt>
                      <c:pt idx="1">
                        <c:v>0.81289844300000003</c:v>
                      </c:pt>
                      <c:pt idx="2">
                        <c:v>6.5846530120000004</c:v>
                      </c:pt>
                      <c:pt idx="3">
                        <c:v>3.1227541799999998</c:v>
                      </c:pt>
                      <c:pt idx="4">
                        <c:v>2.8468829100000002</c:v>
                      </c:pt>
                    </c:numCache>
                  </c:numRef>
                </c:val>
              </c15:ser>
            </c15:filteredBarSeries>
            <c15:filteredBarSeries>
              <c15:ser>
                <c:idx val="7"/>
                <c:order val="16"/>
                <c:tx>
                  <c:strRef>
                    <c:extLst xmlns:c15="http://schemas.microsoft.com/office/drawing/2012/chart">
                      <c:ext xmlns:c15="http://schemas.microsoft.com/office/drawing/2012/chart" uri="{02D57815-91ED-43cb-92C2-25804820EDAC}">
                        <c15:formulaRef>
                          <c15:sqref>Sheet1!$A$18</c15:sqref>
                        </c15:formulaRef>
                      </c:ext>
                    </c:extLst>
                    <c:strCache>
                      <c:ptCount val="1"/>
                      <c:pt idx="0">
                        <c:v>2034</c:v>
                      </c:pt>
                    </c:strCache>
                  </c:strRef>
                </c:tx>
                <c:spPr>
                  <a:solidFill>
                    <a:schemeClr val="accent5">
                      <a:shade val="57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Sheet1!$B$18:$F$18</c15:sqref>
                        </c15:formulaRef>
                      </c:ext>
                    </c:extLst>
                    <c:numCache>
                      <c:formatCode>General</c:formatCode>
                      <c:ptCount val="5"/>
                      <c:pt idx="0">
                        <c:v>2.2097723560000002</c:v>
                      </c:pt>
                      <c:pt idx="1">
                        <c:v>0.80402716399999996</c:v>
                      </c:pt>
                      <c:pt idx="2">
                        <c:v>6.5872367230000002</c:v>
                      </c:pt>
                      <c:pt idx="3">
                        <c:v>3.1030889799999999</c:v>
                      </c:pt>
                      <c:pt idx="4">
                        <c:v>2.8315723510000002</c:v>
                      </c:pt>
                    </c:numCache>
                  </c:numRef>
                </c:val>
              </c15:ser>
            </c15:filteredBarSeries>
            <c15:filteredBarSeries>
              <c15:ser>
                <c:idx val="8"/>
                <c:order val="17"/>
                <c:tx>
                  <c:strRef>
                    <c:extLst xmlns:c15="http://schemas.microsoft.com/office/drawing/2012/chart">
                      <c:ext xmlns:c15="http://schemas.microsoft.com/office/drawing/2012/chart" uri="{02D57815-91ED-43cb-92C2-25804820EDAC}">
                        <c15:formulaRef>
                          <c15:sqref>Sheet1!$A$19</c15:sqref>
                        </c15:formulaRef>
                      </c:ext>
                    </c:extLst>
                    <c:strCache>
                      <c:ptCount val="1"/>
                      <c:pt idx="0">
                        <c:v>2035</c:v>
                      </c:pt>
                    </c:strCache>
                  </c:strRef>
                </c:tx>
                <c:spPr>
                  <a:solidFill>
                    <a:schemeClr val="accent5">
                      <a:shade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Sheet1!$B$19:$F$19</c15:sqref>
                        </c15:formulaRef>
                      </c:ext>
                    </c:extLst>
                    <c:numCache>
                      <c:formatCode>General</c:formatCode>
                      <c:ptCount val="5"/>
                      <c:pt idx="0">
                        <c:v>2.2001574869999998</c:v>
                      </c:pt>
                      <c:pt idx="1">
                        <c:v>0.79736656699999997</c:v>
                      </c:pt>
                      <c:pt idx="2">
                        <c:v>6.57386845</c:v>
                      </c:pt>
                      <c:pt idx="3">
                        <c:v>3.078626801</c:v>
                      </c:pt>
                      <c:pt idx="4">
                        <c:v>2.8125192829999999</c:v>
                      </c:pt>
                    </c:numCache>
                  </c:numRef>
                </c:val>
              </c15:ser>
            </c15:filteredBarSeries>
            <c15:filteredBarSeries>
              <c15:ser>
                <c:idx val="9"/>
                <c:order val="18"/>
                <c:tx>
                  <c:strRef>
                    <c:extLst xmlns:c15="http://schemas.microsoft.com/office/drawing/2012/chart">
                      <c:ext xmlns:c15="http://schemas.microsoft.com/office/drawing/2012/chart" uri="{02D57815-91ED-43cb-92C2-25804820EDAC}">
                        <c15:formulaRef>
                          <c15:sqref>Sheet1!$A$20</c15:sqref>
                        </c15:formulaRef>
                      </c:ext>
                    </c:extLst>
                    <c:strCache>
                      <c:ptCount val="1"/>
                      <c:pt idx="0">
                        <c:v>2036</c:v>
                      </c:pt>
                    </c:strCache>
                  </c:strRef>
                </c:tx>
                <c:spPr>
                  <a:solidFill>
                    <a:schemeClr val="accent5">
                      <a:shade val="64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Sheet1!$B$20:$F$20</c15:sqref>
                        </c15:formulaRef>
                      </c:ext>
                    </c:extLst>
                    <c:numCache>
                      <c:formatCode>General</c:formatCode>
                      <c:ptCount val="5"/>
                      <c:pt idx="0">
                        <c:v>2.1940589519999998</c:v>
                      </c:pt>
                      <c:pt idx="1">
                        <c:v>0.78949573900000003</c:v>
                      </c:pt>
                      <c:pt idx="2">
                        <c:v>6.5427232860000002</c:v>
                      </c:pt>
                      <c:pt idx="3">
                        <c:v>3.048076601</c:v>
                      </c:pt>
                      <c:pt idx="4">
                        <c:v>2.7904335840000001</c:v>
                      </c:pt>
                    </c:numCache>
                  </c:numRef>
                </c:val>
              </c15:ser>
            </c15:filteredBarSeries>
            <c15:filteredBarSeries>
              <c15:ser>
                <c:idx val="10"/>
                <c:order val="19"/>
                <c:tx>
                  <c:strRef>
                    <c:extLst xmlns:c15="http://schemas.microsoft.com/office/drawing/2012/chart">
                      <c:ext xmlns:c15="http://schemas.microsoft.com/office/drawing/2012/chart" uri="{02D57815-91ED-43cb-92C2-25804820EDAC}">
                        <c15:formulaRef>
                          <c15:sqref>Sheet1!$A$21</c15:sqref>
                        </c15:formulaRef>
                      </c:ext>
                    </c:extLst>
                    <c:strCache>
                      <c:ptCount val="1"/>
                      <c:pt idx="0">
                        <c:v>2037</c:v>
                      </c:pt>
                    </c:strCache>
                  </c:strRef>
                </c:tx>
                <c:spPr>
                  <a:solidFill>
                    <a:schemeClr val="accent5">
                      <a:shade val="67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Sheet1!$B$21:$F$21</c15:sqref>
                        </c15:formulaRef>
                      </c:ext>
                    </c:extLst>
                    <c:numCache>
                      <c:formatCode>General</c:formatCode>
                      <c:ptCount val="5"/>
                      <c:pt idx="0">
                        <c:v>2.1864294129999999</c:v>
                      </c:pt>
                      <c:pt idx="1">
                        <c:v>0.77994570799999996</c:v>
                      </c:pt>
                      <c:pt idx="2">
                        <c:v>6.5613846530000002</c:v>
                      </c:pt>
                      <c:pt idx="3">
                        <c:v>3.0342755330000002</c:v>
                      </c:pt>
                      <c:pt idx="4">
                        <c:v>2.7798381920000002</c:v>
                      </c:pt>
                    </c:numCache>
                  </c:numRef>
                </c:val>
              </c15:ser>
            </c15:filteredBarSeries>
            <c15:filteredBarSeries>
              <c15:ser>
                <c:idx val="11"/>
                <c:order val="20"/>
                <c:tx>
                  <c:strRef>
                    <c:extLst xmlns:c15="http://schemas.microsoft.com/office/drawing/2012/chart">
                      <c:ext xmlns:c15="http://schemas.microsoft.com/office/drawing/2012/chart" uri="{02D57815-91ED-43cb-92C2-25804820EDAC}">
                        <c15:formulaRef>
                          <c15:sqref>Sheet1!$A$22</c15:sqref>
                        </c15:formulaRef>
                      </c:ext>
                    </c:extLst>
                    <c:strCache>
                      <c:ptCount val="1"/>
                      <c:pt idx="0">
                        <c:v>2038</c:v>
                      </c:pt>
                    </c:strCache>
                  </c:strRef>
                </c:tx>
                <c:spPr>
                  <a:solidFill>
                    <a:schemeClr val="accent5">
                      <a:shade val="7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Sheet1!$B$22:$F$22</c15:sqref>
                        </c15:formulaRef>
                      </c:ext>
                    </c:extLst>
                    <c:numCache>
                      <c:formatCode>General</c:formatCode>
                      <c:ptCount val="5"/>
                      <c:pt idx="0">
                        <c:v>2.1819065430000002</c:v>
                      </c:pt>
                      <c:pt idx="1">
                        <c:v>0.77183310999999999</c:v>
                      </c:pt>
                      <c:pt idx="2">
                        <c:v>6.5524229140000001</c:v>
                      </c:pt>
                      <c:pt idx="3">
                        <c:v>3.0128332480000002</c:v>
                      </c:pt>
                      <c:pt idx="4">
                        <c:v>2.7645967439999999</c:v>
                      </c:pt>
                    </c:numCache>
                  </c:numRef>
                </c:val>
              </c15:ser>
            </c15:filteredBarSeries>
            <c15:filteredBarSeries>
              <c15:ser>
                <c:idx val="12"/>
                <c:order val="21"/>
                <c:tx>
                  <c:strRef>
                    <c:extLst xmlns:c15="http://schemas.microsoft.com/office/drawing/2012/chart">
                      <c:ext xmlns:c15="http://schemas.microsoft.com/office/drawing/2012/chart" uri="{02D57815-91ED-43cb-92C2-25804820EDAC}">
                        <c15:formulaRef>
                          <c15:sqref>Sheet1!$A$23</c15:sqref>
                        </c15:formulaRef>
                      </c:ext>
                    </c:extLst>
                    <c:strCache>
                      <c:ptCount val="1"/>
                      <c:pt idx="0">
                        <c:v>2039</c:v>
                      </c:pt>
                    </c:strCache>
                  </c:strRef>
                </c:tx>
                <c:spPr>
                  <a:solidFill>
                    <a:schemeClr val="accent5">
                      <a:shade val="74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Sheet1!$B$23:$F$23</c15:sqref>
                        </c15:formulaRef>
                      </c:ext>
                    </c:extLst>
                    <c:numCache>
                      <c:formatCode>General</c:formatCode>
                      <c:ptCount val="5"/>
                      <c:pt idx="0">
                        <c:v>2.1783809029999999</c:v>
                      </c:pt>
                      <c:pt idx="1">
                        <c:v>0.76364293699999997</c:v>
                      </c:pt>
                      <c:pt idx="2">
                        <c:v>6.5440043489999997</c:v>
                      </c:pt>
                      <c:pt idx="3">
                        <c:v>2.9921151500000001</c:v>
                      </c:pt>
                      <c:pt idx="4">
                        <c:v>2.750245053</c:v>
                      </c:pt>
                    </c:numCache>
                  </c:numRef>
                </c:val>
              </c15:ser>
            </c15:filteredBarSeries>
            <c15:filteredBarSeries>
              <c15:ser>
                <c:idx val="13"/>
                <c:order val="22"/>
                <c:tx>
                  <c:strRef>
                    <c:extLst xmlns:c15="http://schemas.microsoft.com/office/drawing/2012/chart">
                      <c:ext xmlns:c15="http://schemas.microsoft.com/office/drawing/2012/chart" uri="{02D57815-91ED-43cb-92C2-25804820EDAC}">
                        <c15:formulaRef>
                          <c15:sqref>Sheet1!$A$24</c15:sqref>
                        </c15:formulaRef>
                      </c:ext>
                    </c:extLst>
                    <c:strCache>
                      <c:ptCount val="1"/>
                      <c:pt idx="0">
                        <c:v>2040</c:v>
                      </c:pt>
                    </c:strCache>
                  </c:strRef>
                </c:tx>
                <c:spPr>
                  <a:solidFill>
                    <a:schemeClr val="accent5">
                      <a:shade val="77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Sheet1!$B$24:$F$24</c15:sqref>
                        </c15:formulaRef>
                      </c:ext>
                    </c:extLst>
                    <c:numCache>
                      <c:formatCode>General</c:formatCode>
                      <c:ptCount val="5"/>
                      <c:pt idx="0">
                        <c:v>2.1803276380000001</c:v>
                      </c:pt>
                      <c:pt idx="1">
                        <c:v>0.75707498699999998</c:v>
                      </c:pt>
                      <c:pt idx="2">
                        <c:v>6.525281208</c:v>
                      </c:pt>
                      <c:pt idx="3">
                        <c:v>2.9674999720000002</c:v>
                      </c:pt>
                      <c:pt idx="4">
                        <c:v>2.7342351370000002</c:v>
                      </c:pt>
                    </c:numCache>
                  </c:numRef>
                </c:val>
              </c15:ser>
            </c15:filteredBarSeries>
            <c15:filteredBarSeries>
              <c15:ser>
                <c:idx val="14"/>
                <c:order val="23"/>
                <c:tx>
                  <c:strRef>
                    <c:extLst xmlns:c15="http://schemas.microsoft.com/office/drawing/2012/chart">
                      <c:ext xmlns:c15="http://schemas.microsoft.com/office/drawing/2012/chart" uri="{02D57815-91ED-43cb-92C2-25804820EDAC}">
                        <c15:formulaRef>
                          <c15:sqref>Sheet1!$A$25</c15:sqref>
                        </c15:formulaRef>
                      </c:ext>
                    </c:extLst>
                    <c:strCache>
                      <c:ptCount val="1"/>
                      <c:pt idx="0">
                        <c:v>2041</c:v>
                      </c:pt>
                    </c:strCache>
                  </c:strRef>
                </c:tx>
                <c:spPr>
                  <a:solidFill>
                    <a:schemeClr val="accent5">
                      <a:shade val="81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Sheet1!$B$25:$F$25</c15:sqref>
                        </c15:formulaRef>
                      </c:ext>
                    </c:extLst>
                    <c:numCache>
                      <c:formatCode>General</c:formatCode>
                      <c:ptCount val="5"/>
                      <c:pt idx="0">
                        <c:v>2.171084472</c:v>
                      </c:pt>
                      <c:pt idx="1">
                        <c:v>0.75118669100000002</c:v>
                      </c:pt>
                      <c:pt idx="2">
                        <c:v>6.5200831109999999</c:v>
                      </c:pt>
                      <c:pt idx="3">
                        <c:v>2.9477962099999999</c:v>
                      </c:pt>
                      <c:pt idx="4">
                        <c:v>2.7183851840000002</c:v>
                      </c:pt>
                    </c:numCache>
                  </c:numRef>
                </c:val>
              </c15:ser>
            </c15:filteredBarSeries>
            <c15:filteredBarSeries>
              <c15:ser>
                <c:idx val="15"/>
                <c:order val="24"/>
                <c:tx>
                  <c:strRef>
                    <c:extLst xmlns:c15="http://schemas.microsoft.com/office/drawing/2012/chart">
                      <c:ext xmlns:c15="http://schemas.microsoft.com/office/drawing/2012/chart" uri="{02D57815-91ED-43cb-92C2-25804820EDAC}">
                        <c15:formulaRef>
                          <c15:sqref>Sheet1!$A$26</c15:sqref>
                        </c15:formulaRef>
                      </c:ext>
                    </c:extLst>
                    <c:strCache>
                      <c:ptCount val="1"/>
                      <c:pt idx="0">
                        <c:v>2042</c:v>
                      </c:pt>
                    </c:strCache>
                  </c:strRef>
                </c:tx>
                <c:spPr>
                  <a:solidFill>
                    <a:schemeClr val="accent5">
                      <a:shade val="84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Sheet1!$B$26:$F$26</c15:sqref>
                        </c15:formulaRef>
                      </c:ext>
                    </c:extLst>
                    <c:numCache>
                      <c:formatCode>General</c:formatCode>
                      <c:ptCount val="5"/>
                      <c:pt idx="0">
                        <c:v>2.1646760349999998</c:v>
                      </c:pt>
                      <c:pt idx="1">
                        <c:v>0.74465247899999998</c:v>
                      </c:pt>
                      <c:pt idx="2">
                        <c:v>6.5148071769999998</c:v>
                      </c:pt>
                      <c:pt idx="3">
                        <c:v>2.930624683</c:v>
                      </c:pt>
                      <c:pt idx="4">
                        <c:v>2.7052469270000001</c:v>
                      </c:pt>
                    </c:numCache>
                  </c:numRef>
                </c:val>
              </c15:ser>
            </c15:filteredBarSeries>
            <c15:filteredBarSeries>
              <c15:ser>
                <c:idx val="16"/>
                <c:order val="25"/>
                <c:tx>
                  <c:strRef>
                    <c:extLst xmlns:c15="http://schemas.microsoft.com/office/drawing/2012/chart">
                      <c:ext xmlns:c15="http://schemas.microsoft.com/office/drawing/2012/chart" uri="{02D57815-91ED-43cb-92C2-25804820EDAC}">
                        <c15:formulaRef>
                          <c15:sqref>Sheet1!$A$27</c15:sqref>
                        </c15:formulaRef>
                      </c:ext>
                    </c:extLst>
                    <c:strCache>
                      <c:ptCount val="1"/>
                      <c:pt idx="0">
                        <c:v>2043</c:v>
                      </c:pt>
                    </c:strCache>
                  </c:strRef>
                </c:tx>
                <c:spPr>
                  <a:solidFill>
                    <a:schemeClr val="accent5">
                      <a:shade val="88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Sheet1!$B$27:$F$27</c15:sqref>
                        </c15:formulaRef>
                      </c:ext>
                    </c:extLst>
                    <c:numCache>
                      <c:formatCode>General</c:formatCode>
                      <c:ptCount val="5"/>
                      <c:pt idx="0">
                        <c:v>2.1567489329999998</c:v>
                      </c:pt>
                      <c:pt idx="1">
                        <c:v>0.73889661600000001</c:v>
                      </c:pt>
                      <c:pt idx="2">
                        <c:v>6.5013207849999999</c:v>
                      </c:pt>
                      <c:pt idx="3">
                        <c:v>2.909411516</c:v>
                      </c:pt>
                      <c:pt idx="4">
                        <c:v>2.688662978</c:v>
                      </c:pt>
                    </c:numCache>
                  </c:numRef>
                </c:val>
              </c15:ser>
            </c15:filteredBarSeries>
            <c15:filteredBarSeries>
              <c15:ser>
                <c:idx val="17"/>
                <c:order val="26"/>
                <c:tx>
                  <c:strRef>
                    <c:extLst xmlns:c15="http://schemas.microsoft.com/office/drawing/2012/chart">
                      <c:ext xmlns:c15="http://schemas.microsoft.com/office/drawing/2012/chart" uri="{02D57815-91ED-43cb-92C2-25804820EDAC}">
                        <c15:formulaRef>
                          <c15:sqref>Sheet1!$A$28</c15:sqref>
                        </c15:formulaRef>
                      </c:ext>
                    </c:extLst>
                    <c:strCache>
                      <c:ptCount val="1"/>
                      <c:pt idx="0">
                        <c:v>2044</c:v>
                      </c:pt>
                    </c:strCache>
                  </c:strRef>
                </c:tx>
                <c:spPr>
                  <a:solidFill>
                    <a:schemeClr val="accent5">
                      <a:shade val="91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Sheet1!$B$28:$F$28</c15:sqref>
                        </c15:formulaRef>
                      </c:ext>
                    </c:extLst>
                    <c:numCache>
                      <c:formatCode>General</c:formatCode>
                      <c:ptCount val="5"/>
                      <c:pt idx="0">
                        <c:v>2.147761552</c:v>
                      </c:pt>
                      <c:pt idx="1">
                        <c:v>0.73473978699999998</c:v>
                      </c:pt>
                      <c:pt idx="2">
                        <c:v>6.4929360540000003</c:v>
                      </c:pt>
                      <c:pt idx="3">
                        <c:v>2.8921156880000001</c:v>
                      </c:pt>
                      <c:pt idx="4">
                        <c:v>2.674492978</c:v>
                      </c:pt>
                    </c:numCache>
                  </c:numRef>
                </c:val>
              </c15:ser>
            </c15:filteredBarSeries>
            <c15:filteredBarSeries>
              <c15:ser>
                <c:idx val="18"/>
                <c:order val="27"/>
                <c:tx>
                  <c:strRef>
                    <c:extLst xmlns:c15="http://schemas.microsoft.com/office/drawing/2012/chart">
                      <c:ext xmlns:c15="http://schemas.microsoft.com/office/drawing/2012/chart" uri="{02D57815-91ED-43cb-92C2-25804820EDAC}">
                        <c15:formulaRef>
                          <c15:sqref>Sheet1!$A$29</c15:sqref>
                        </c15:formulaRef>
                      </c:ext>
                    </c:extLst>
                    <c:strCache>
                      <c:ptCount val="1"/>
                      <c:pt idx="0">
                        <c:v>2045</c:v>
                      </c:pt>
                    </c:strCache>
                  </c:strRef>
                </c:tx>
                <c:spPr>
                  <a:solidFill>
                    <a:schemeClr val="accent5">
                      <a:shade val="94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Sheet1!$B$29:$F$29</c15:sqref>
                        </c15:formulaRef>
                      </c:ext>
                    </c:extLst>
                    <c:numCache>
                      <c:formatCode>General</c:formatCode>
                      <c:ptCount val="5"/>
                      <c:pt idx="0">
                        <c:v>2.1363688999999999</c:v>
                      </c:pt>
                      <c:pt idx="1">
                        <c:v>0.73132594900000003</c:v>
                      </c:pt>
                      <c:pt idx="2">
                        <c:v>6.4924491719999997</c:v>
                      </c:pt>
                      <c:pt idx="3">
                        <c:v>2.8794198990000002</c:v>
                      </c:pt>
                      <c:pt idx="4">
                        <c:v>2.6627125399999998</c:v>
                      </c:pt>
                    </c:numCache>
                  </c:numRef>
                </c:val>
              </c15:ser>
            </c15:filteredBarSeries>
            <c15:filteredBarSeries>
              <c15:ser>
                <c:idx val="19"/>
                <c:order val="28"/>
                <c:tx>
                  <c:strRef>
                    <c:extLst xmlns:c15="http://schemas.microsoft.com/office/drawing/2012/chart">
                      <c:ext xmlns:c15="http://schemas.microsoft.com/office/drawing/2012/chart" uri="{02D57815-91ED-43cb-92C2-25804820EDAC}">
                        <c15:formulaRef>
                          <c15:sqref>Sheet1!$A$30</c15:sqref>
                        </c15:formulaRef>
                      </c:ext>
                    </c:extLst>
                    <c:strCache>
                      <c:ptCount val="1"/>
                      <c:pt idx="0">
                        <c:v>2046</c:v>
                      </c:pt>
                    </c:strCache>
                  </c:strRef>
                </c:tx>
                <c:spPr>
                  <a:solidFill>
                    <a:schemeClr val="accent5">
                      <a:shade val="98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Sheet1!$B$30:$F$30</c15:sqref>
                        </c15:formulaRef>
                      </c:ext>
                    </c:extLst>
                    <c:numCache>
                      <c:formatCode>General</c:formatCode>
                      <c:ptCount val="5"/>
                      <c:pt idx="0">
                        <c:v>2.128143546</c:v>
                      </c:pt>
                      <c:pt idx="1">
                        <c:v>0.72811130599999996</c:v>
                      </c:pt>
                      <c:pt idx="2">
                        <c:v>6.4752425259999997</c:v>
                      </c:pt>
                      <c:pt idx="3">
                        <c:v>2.862246394</c:v>
                      </c:pt>
                      <c:pt idx="4">
                        <c:v>2.6487128389999999</c:v>
                      </c:pt>
                    </c:numCache>
                  </c:numRef>
                </c:val>
              </c15:ser>
            </c15:filteredBarSeries>
            <c15:filteredBarSeries>
              <c15:ser>
                <c:idx val="20"/>
                <c:order val="29"/>
                <c:tx>
                  <c:strRef>
                    <c:extLst xmlns:c15="http://schemas.microsoft.com/office/drawing/2012/chart">
                      <c:ext xmlns:c15="http://schemas.microsoft.com/office/drawing/2012/chart" uri="{02D57815-91ED-43cb-92C2-25804820EDAC}">
                        <c15:formulaRef>
                          <c15:sqref>Sheet1!$A$31</c15:sqref>
                        </c15:formulaRef>
                      </c:ext>
                    </c:extLst>
                    <c:strCache>
                      <c:ptCount val="1"/>
                      <c:pt idx="0">
                        <c:v>2047</c:v>
                      </c:pt>
                    </c:strCache>
                  </c:strRef>
                </c:tx>
                <c:spPr>
                  <a:solidFill>
                    <a:schemeClr val="accent5">
                      <a:tint val="99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Sheet1!$B$31:$F$31</c15:sqref>
                        </c15:formulaRef>
                      </c:ext>
                    </c:extLst>
                    <c:numCache>
                      <c:formatCode>General</c:formatCode>
                      <c:ptCount val="5"/>
                      <c:pt idx="0">
                        <c:v>2.1204070480000001</c:v>
                      </c:pt>
                      <c:pt idx="1">
                        <c:v>0.72426115099999999</c:v>
                      </c:pt>
                      <c:pt idx="2">
                        <c:v>6.4798259470000001</c:v>
                      </c:pt>
                      <c:pt idx="3">
                        <c:v>2.8520604060000001</c:v>
                      </c:pt>
                      <c:pt idx="4">
                        <c:v>2.6398575709999998</c:v>
                      </c:pt>
                    </c:numCache>
                  </c:numRef>
                </c:val>
              </c15:ser>
            </c15:filteredBarSeries>
            <c15:filteredBarSeries>
              <c15:ser>
                <c:idx val="21"/>
                <c:order val="30"/>
                <c:tx>
                  <c:strRef>
                    <c:extLst xmlns:c15="http://schemas.microsoft.com/office/drawing/2012/chart">
                      <c:ext xmlns:c15="http://schemas.microsoft.com/office/drawing/2012/chart" uri="{02D57815-91ED-43cb-92C2-25804820EDAC}">
                        <c15:formulaRef>
                          <c15:sqref>Sheet1!$A$32</c15:sqref>
                        </c15:formulaRef>
                      </c:ext>
                    </c:extLst>
                    <c:strCache>
                      <c:ptCount val="1"/>
                      <c:pt idx="0">
                        <c:v>2048</c:v>
                      </c:pt>
                    </c:strCache>
                  </c:strRef>
                </c:tx>
                <c:spPr>
                  <a:solidFill>
                    <a:schemeClr val="accent5">
                      <a:tint val="95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Sheet1!$B$32:$F$32</c15:sqref>
                        </c15:formulaRef>
                      </c:ext>
                    </c:extLst>
                    <c:numCache>
                      <c:formatCode>General</c:formatCode>
                      <c:ptCount val="5"/>
                      <c:pt idx="0">
                        <c:v>2.1144213540000001</c:v>
                      </c:pt>
                      <c:pt idx="1">
                        <c:v>0.72033231499999995</c:v>
                      </c:pt>
                      <c:pt idx="2">
                        <c:v>6.4790661380000003</c:v>
                      </c:pt>
                      <c:pt idx="3">
                        <c:v>2.8411496789999999</c:v>
                      </c:pt>
                      <c:pt idx="4">
                        <c:v>2.6309454749999999</c:v>
                      </c:pt>
                    </c:numCache>
                  </c:numRef>
                </c:val>
              </c15:ser>
            </c15:filteredBarSeries>
            <c15:filteredBarSeries>
              <c15:ser>
                <c:idx val="22"/>
                <c:order val="31"/>
                <c:tx>
                  <c:strRef>
                    <c:extLst xmlns:c15="http://schemas.microsoft.com/office/drawing/2012/chart">
                      <c:ext xmlns:c15="http://schemas.microsoft.com/office/drawing/2012/chart" uri="{02D57815-91ED-43cb-92C2-25804820EDAC}">
                        <c15:formulaRef>
                          <c15:sqref>Sheet1!$A$33</c15:sqref>
                        </c15:formulaRef>
                      </c:ext>
                    </c:extLst>
                    <c:strCache>
                      <c:ptCount val="1"/>
                      <c:pt idx="0">
                        <c:v>2049</c:v>
                      </c:pt>
                    </c:strCache>
                  </c:strRef>
                </c:tx>
                <c:spPr>
                  <a:solidFill>
                    <a:schemeClr val="accent5">
                      <a:tint val="92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Sheet1!$B$1:$F$1</c15:sqref>
                        </c15:formulaRef>
                      </c:ext>
                    </c:extLst>
                    <c:strCache>
                      <c:ptCount val="5"/>
                      <c:pt idx="0">
                        <c:v>total non-manufacturing</c:v>
                      </c:pt>
                      <c:pt idx="1">
                        <c:v>non-energy intensive manufacturing</c:v>
                      </c:pt>
                      <c:pt idx="2">
                        <c:v>energy-intensive manufacturing</c:v>
                      </c:pt>
                      <c:pt idx="3">
                        <c:v>total manufacturing</c:v>
                      </c:pt>
                      <c:pt idx="4">
                        <c:v>total industrial sector</c:v>
                      </c:pt>
                    </c:strCache>
                  </c:strRef>
                </c:cat>
                <c:val>
                  <c:numRef>
                    <c:extLst xmlns:c15="http://schemas.microsoft.com/office/drawing/2012/chart">
                      <c:ext xmlns:c15="http://schemas.microsoft.com/office/drawing/2012/chart" uri="{02D57815-91ED-43cb-92C2-25804820EDAC}">
                        <c15:formulaRef>
                          <c15:sqref>Sheet1!$B$33:$F$33</c15:sqref>
                        </c15:formulaRef>
                      </c:ext>
                    </c:extLst>
                    <c:numCache>
                      <c:formatCode>General</c:formatCode>
                      <c:ptCount val="5"/>
                      <c:pt idx="0">
                        <c:v>2.1073228190000002</c:v>
                      </c:pt>
                      <c:pt idx="1">
                        <c:v>0.71609749</c:v>
                      </c:pt>
                      <c:pt idx="2">
                        <c:v>6.4729413889999998</c:v>
                      </c:pt>
                      <c:pt idx="3">
                        <c:v>2.8287161420000002</c:v>
                      </c:pt>
                      <c:pt idx="4">
                        <c:v>2.6206681039999999</c:v>
                      </c:pt>
                    </c:numCache>
                  </c:numRef>
                </c:val>
              </c15:ser>
            </c15:filteredBarSeries>
          </c:ext>
        </c:extLst>
      </c:barChart>
      <c:catAx>
        <c:axId val="-551251056"/>
        <c:scaling>
          <c:orientation val="minMax"/>
        </c:scaling>
        <c:delete val="1"/>
        <c:axPos val="l"/>
        <c:numFmt formatCode="General" sourceLinked="1"/>
        <c:majorTickMark val="none"/>
        <c:minorTickMark val="none"/>
        <c:tickLblPos val="low"/>
        <c:crossAx val="-366187440"/>
        <c:crosses val="autoZero"/>
        <c:auto val="0"/>
        <c:lblAlgn val="ctr"/>
        <c:lblOffset val="100"/>
        <c:noMultiLvlLbl val="0"/>
      </c:catAx>
      <c:valAx>
        <c:axId val="-366187440"/>
        <c:scaling>
          <c:orientation val="minMax"/>
          <c:max val="8"/>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551251056"/>
        <c:crosses val="autoZero"/>
        <c:crossBetween val="between"/>
        <c:majorUnit val="2"/>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1"/>
          <c:order val="0"/>
          <c:tx>
            <c:strRef>
              <c:f>Sheet1!$F$1</c:f>
              <c:strCache>
                <c:ptCount val="1"/>
                <c:pt idx="0">
                  <c:v>natural gas - excludes feedstocks - refining industry</c:v>
                </c:pt>
              </c:strCache>
            </c:strRef>
          </c:tx>
          <c:spPr>
            <a:solidFill>
              <a:srgbClr val="0096D7"/>
            </a:solidFill>
            <a:ln>
              <a:noFill/>
            </a:ln>
          </c:spPr>
          <c:invertIfNegative val="0"/>
          <c:dPt>
            <c:idx val="0"/>
            <c:invertIfNegative val="0"/>
            <c:bubble3D val="0"/>
          </c:dPt>
          <c:dPt>
            <c:idx val="1"/>
            <c:invertIfNegative val="0"/>
            <c:bubble3D val="0"/>
            <c:spPr>
              <a:solidFill>
                <a:srgbClr val="0096D7">
                  <a:lumMod val="40000"/>
                  <a:lumOff val="60000"/>
                </a:srgbClr>
              </a:solidFill>
              <a:ln>
                <a:noFill/>
              </a:ln>
            </c:spPr>
          </c:dPt>
          <c:cat>
            <c:numRef>
              <c:f>Sheet1!$A$2:$A$33</c:f>
              <c:numCache>
                <c:formatCode>General</c:formatCode>
                <c:ptCount val="2"/>
                <c:pt idx="0">
                  <c:v>2019</c:v>
                </c:pt>
                <c:pt idx="1">
                  <c:v>2050</c:v>
                </c:pt>
              </c:numCache>
              <c:extLst/>
            </c:numRef>
          </c:cat>
          <c:val>
            <c:numRef>
              <c:f>Sheet1!$F$2:$F$33</c:f>
              <c:numCache>
                <c:formatCode>General</c:formatCode>
                <c:ptCount val="2"/>
                <c:pt idx="0">
                  <c:v>1306.7799070000001</c:v>
                </c:pt>
                <c:pt idx="1">
                  <c:v>1457.5859379999999</c:v>
                </c:pt>
              </c:numCache>
              <c:extLst/>
            </c:numRef>
          </c:val>
          <c:extLst/>
        </c:ser>
        <c:ser>
          <c:idx val="3"/>
          <c:order val="1"/>
          <c:tx>
            <c:strRef>
              <c:f>Sheet1!$B$1</c:f>
              <c:strCache>
                <c:ptCount val="1"/>
                <c:pt idx="0">
                  <c:v>residual fuel oil - refining industry</c:v>
                </c:pt>
              </c:strCache>
            </c:strRef>
          </c:tx>
          <c:spPr>
            <a:solidFill>
              <a:srgbClr val="000000"/>
            </a:solidFill>
            <a:ln>
              <a:noFill/>
            </a:ln>
          </c:spPr>
          <c:invertIfNegative val="0"/>
          <c:dPt>
            <c:idx val="0"/>
            <c:invertIfNegative val="0"/>
            <c:bubble3D val="0"/>
          </c:dPt>
          <c:cat>
            <c:numRef>
              <c:f>Sheet1!$A$2:$A$33</c:f>
              <c:numCache>
                <c:formatCode>General</c:formatCode>
                <c:ptCount val="2"/>
                <c:pt idx="0">
                  <c:v>2019</c:v>
                </c:pt>
                <c:pt idx="1">
                  <c:v>2050</c:v>
                </c:pt>
              </c:numCache>
              <c:extLst/>
            </c:numRef>
          </c:cat>
          <c:val>
            <c:numRef>
              <c:f>Sheet1!$B$2:$B$33</c:f>
              <c:numCache>
                <c:formatCode>General</c:formatCode>
                <c:ptCount val="2"/>
                <c:pt idx="0">
                  <c:v>1.6160000000000001</c:v>
                </c:pt>
                <c:pt idx="1">
                  <c:v>0</c:v>
                </c:pt>
              </c:numCache>
              <c:extLst/>
            </c:numRef>
          </c:val>
          <c:extLst/>
        </c:ser>
        <c:ser>
          <c:idx val="2"/>
          <c:order val="2"/>
          <c:tx>
            <c:strRef>
              <c:f>Sheet1!$C$1</c:f>
              <c:strCache>
                <c:ptCount val="1"/>
                <c:pt idx="0">
                  <c:v>distillate fuel oil - refining industry</c:v>
                </c:pt>
              </c:strCache>
            </c:strRef>
          </c:tx>
          <c:spPr>
            <a:solidFill>
              <a:srgbClr val="000000"/>
            </a:solidFill>
            <a:ln>
              <a:noFill/>
            </a:ln>
          </c:spPr>
          <c:invertIfNegative val="0"/>
          <c:cat>
            <c:numRef>
              <c:f>Sheet1!$A$2:$A$33</c:f>
              <c:numCache>
                <c:formatCode>General</c:formatCode>
                <c:ptCount val="2"/>
                <c:pt idx="0">
                  <c:v>2019</c:v>
                </c:pt>
                <c:pt idx="1">
                  <c:v>2050</c:v>
                </c:pt>
              </c:numCache>
              <c:extLst/>
            </c:numRef>
          </c:cat>
          <c:val>
            <c:numRef>
              <c:f>Sheet1!$C$2:$C$33</c:f>
              <c:numCache>
                <c:formatCode>General</c:formatCode>
                <c:ptCount val="2"/>
                <c:pt idx="0">
                  <c:v>2.5590000000000002</c:v>
                </c:pt>
                <c:pt idx="1">
                  <c:v>0</c:v>
                </c:pt>
              </c:numCache>
              <c:extLst/>
            </c:numRef>
          </c:val>
          <c:extLst/>
        </c:ser>
        <c:ser>
          <c:idx val="4"/>
          <c:order val="3"/>
          <c:tx>
            <c:strRef>
              <c:f>Sheet1!$D$1</c:f>
              <c:strCache>
                <c:ptCount val="1"/>
                <c:pt idx="0">
                  <c:v>propane - refining industry</c:v>
                </c:pt>
              </c:strCache>
            </c:strRef>
          </c:tx>
          <c:spPr>
            <a:solidFill>
              <a:srgbClr val="675005"/>
            </a:solidFill>
            <a:ln>
              <a:noFill/>
            </a:ln>
          </c:spPr>
          <c:invertIfNegative val="0"/>
          <c:cat>
            <c:numRef>
              <c:f>Sheet1!$A$2:$A$33</c:f>
              <c:numCache>
                <c:formatCode>General</c:formatCode>
                <c:ptCount val="2"/>
                <c:pt idx="0">
                  <c:v>2019</c:v>
                </c:pt>
                <c:pt idx="1">
                  <c:v>2050</c:v>
                </c:pt>
              </c:numCache>
              <c:extLst/>
            </c:numRef>
          </c:cat>
          <c:val>
            <c:numRef>
              <c:f>Sheet1!$D$2:$D$33</c:f>
              <c:numCache>
                <c:formatCode>General</c:formatCode>
                <c:ptCount val="2"/>
                <c:pt idx="0">
                  <c:v>8.4529999999999994</c:v>
                </c:pt>
                <c:pt idx="1">
                  <c:v>0</c:v>
                </c:pt>
              </c:numCache>
              <c:extLst/>
            </c:numRef>
          </c:val>
          <c:extLst/>
        </c:ser>
        <c:ser>
          <c:idx val="0"/>
          <c:order val="4"/>
          <c:tx>
            <c:strRef>
              <c:f>Sheet1!$E$1</c:f>
              <c:strCache>
                <c:ptCount val="1"/>
                <c:pt idx="0">
                  <c:v>petroleum - refining (includes still gas)</c:v>
                </c:pt>
              </c:strCache>
            </c:strRef>
          </c:tx>
          <c:spPr>
            <a:solidFill>
              <a:srgbClr val="BD732A"/>
            </a:solidFill>
            <a:ln>
              <a:noFill/>
            </a:ln>
          </c:spPr>
          <c:invertIfNegative val="0"/>
          <c:dPt>
            <c:idx val="1"/>
            <c:invertIfNegative val="0"/>
            <c:bubble3D val="0"/>
            <c:spPr>
              <a:solidFill>
                <a:srgbClr val="BD732A">
                  <a:lumMod val="40000"/>
                  <a:lumOff val="60000"/>
                </a:srgbClr>
              </a:solidFill>
              <a:ln>
                <a:noFill/>
              </a:ln>
            </c:spPr>
          </c:dPt>
          <c:cat>
            <c:numRef>
              <c:f>Sheet1!$A$2:$A$33</c:f>
              <c:numCache>
                <c:formatCode>General</c:formatCode>
                <c:ptCount val="2"/>
                <c:pt idx="0">
                  <c:v>2019</c:v>
                </c:pt>
                <c:pt idx="1">
                  <c:v>2050</c:v>
                </c:pt>
              </c:numCache>
              <c:extLst/>
            </c:numRef>
          </c:cat>
          <c:val>
            <c:numRef>
              <c:f>Sheet1!$E$2:$E$33</c:f>
              <c:numCache>
                <c:formatCode>General</c:formatCode>
                <c:ptCount val="2"/>
                <c:pt idx="0">
                  <c:v>2031.19289</c:v>
                </c:pt>
                <c:pt idx="1">
                  <c:v>2077.3601779999995</c:v>
                </c:pt>
              </c:numCache>
            </c:numRef>
          </c:val>
          <c:extLst/>
        </c:ser>
        <c:ser>
          <c:idx val="5"/>
          <c:order val="5"/>
          <c:tx>
            <c:strRef>
              <c:f>Sheet1!$G$1</c:f>
              <c:strCache>
                <c:ptCount val="1"/>
                <c:pt idx="0">
                  <c:v>coal - refining industry</c:v>
                </c:pt>
              </c:strCache>
            </c:strRef>
          </c:tx>
          <c:spPr>
            <a:solidFill>
              <a:srgbClr val="A6A6A6"/>
            </a:solidFill>
            <a:ln>
              <a:noFill/>
            </a:ln>
          </c:spPr>
          <c:invertIfNegative val="0"/>
          <c:dPt>
            <c:idx val="0"/>
            <c:invertIfNegative val="0"/>
            <c:bubble3D val="0"/>
          </c:dPt>
          <c:dPt>
            <c:idx val="1"/>
            <c:invertIfNegative val="0"/>
            <c:bubble3D val="0"/>
            <c:spPr>
              <a:solidFill>
                <a:srgbClr val="FFFFFF">
                  <a:lumMod val="85000"/>
                </a:srgbClr>
              </a:solidFill>
              <a:ln>
                <a:noFill/>
              </a:ln>
            </c:spPr>
          </c:dPt>
          <c:cat>
            <c:numRef>
              <c:f>Sheet1!$A$2:$A$33</c:f>
              <c:numCache>
                <c:formatCode>General</c:formatCode>
                <c:ptCount val="2"/>
                <c:pt idx="0">
                  <c:v>2019</c:v>
                </c:pt>
                <c:pt idx="1">
                  <c:v>2050</c:v>
                </c:pt>
              </c:numCache>
              <c:extLst/>
            </c:numRef>
          </c:cat>
          <c:val>
            <c:numRef>
              <c:f>Sheet1!$G$2:$G$33</c:f>
              <c:numCache>
                <c:formatCode>General</c:formatCode>
                <c:ptCount val="2"/>
                <c:pt idx="0">
                  <c:v>24</c:v>
                </c:pt>
                <c:pt idx="1">
                  <c:v>32.598557</c:v>
                </c:pt>
              </c:numCache>
              <c:extLst/>
            </c:numRef>
          </c:val>
          <c:extLst/>
        </c:ser>
        <c:ser>
          <c:idx val="6"/>
          <c:order val="6"/>
          <c:tx>
            <c:strRef>
              <c:f>Sheet1!$H$1</c:f>
              <c:strCache>
                <c:ptCount val="1"/>
                <c:pt idx="0">
                  <c:v>renewables - refining industry</c:v>
                </c:pt>
              </c:strCache>
            </c:strRef>
          </c:tx>
          <c:spPr>
            <a:solidFill>
              <a:srgbClr val="5D9732"/>
            </a:solidFill>
            <a:ln>
              <a:noFill/>
            </a:ln>
          </c:spPr>
          <c:invertIfNegative val="0"/>
          <c:dPt>
            <c:idx val="1"/>
            <c:invertIfNegative val="0"/>
            <c:bubble3D val="0"/>
            <c:spPr>
              <a:solidFill>
                <a:srgbClr val="5D9732">
                  <a:lumMod val="40000"/>
                  <a:lumOff val="60000"/>
                </a:srgbClr>
              </a:solidFill>
              <a:ln>
                <a:noFill/>
              </a:ln>
            </c:spPr>
          </c:dPt>
          <c:cat>
            <c:numRef>
              <c:f>Sheet1!$A$2:$A$33</c:f>
              <c:numCache>
                <c:formatCode>General</c:formatCode>
                <c:ptCount val="2"/>
                <c:pt idx="0">
                  <c:v>2019</c:v>
                </c:pt>
                <c:pt idx="1">
                  <c:v>2050</c:v>
                </c:pt>
              </c:numCache>
              <c:extLst/>
            </c:numRef>
          </c:cat>
          <c:val>
            <c:numRef>
              <c:f>Sheet1!$H$2:$H$33</c:f>
              <c:numCache>
                <c:formatCode>General</c:formatCode>
                <c:ptCount val="2"/>
                <c:pt idx="0">
                  <c:v>902.35961899999995</c:v>
                </c:pt>
                <c:pt idx="1">
                  <c:v>932.05590800000004</c:v>
                </c:pt>
              </c:numCache>
              <c:extLst/>
            </c:numRef>
          </c:val>
          <c:extLst xmlns:c15="http://schemas.microsoft.com/office/drawing/2012/chart"/>
        </c:ser>
        <c:ser>
          <c:idx val="7"/>
          <c:order val="7"/>
          <c:tx>
            <c:strRef>
              <c:f>Sheet1!$I$1</c:f>
              <c:strCache>
                <c:ptCount val="1"/>
                <c:pt idx="0">
                  <c:v>purchased electricity - refining industry</c:v>
                </c:pt>
              </c:strCache>
            </c:strRef>
          </c:tx>
          <c:spPr>
            <a:solidFill>
              <a:srgbClr val="FFC702"/>
            </a:solidFill>
            <a:ln>
              <a:noFill/>
            </a:ln>
          </c:spPr>
          <c:invertIfNegative val="0"/>
          <c:dPt>
            <c:idx val="0"/>
            <c:invertIfNegative val="0"/>
            <c:bubble3D val="0"/>
          </c:dPt>
          <c:dPt>
            <c:idx val="1"/>
            <c:invertIfNegative val="0"/>
            <c:bubble3D val="0"/>
            <c:spPr>
              <a:solidFill>
                <a:srgbClr val="FFC702">
                  <a:lumMod val="40000"/>
                  <a:lumOff val="60000"/>
                </a:srgbClr>
              </a:solidFill>
              <a:ln>
                <a:noFill/>
              </a:ln>
            </c:spPr>
          </c:dPt>
          <c:cat>
            <c:numRef>
              <c:f>Sheet1!$A$2:$A$33</c:f>
              <c:numCache>
                <c:formatCode>General</c:formatCode>
                <c:ptCount val="2"/>
                <c:pt idx="0">
                  <c:v>2019</c:v>
                </c:pt>
                <c:pt idx="1">
                  <c:v>2050</c:v>
                </c:pt>
              </c:numCache>
              <c:extLst/>
            </c:numRef>
          </c:cat>
          <c:val>
            <c:numRef>
              <c:f>Sheet1!$I$2:$I$33</c:f>
              <c:numCache>
                <c:formatCode>General</c:formatCode>
                <c:ptCount val="2"/>
                <c:pt idx="0">
                  <c:v>201.074005</c:v>
                </c:pt>
                <c:pt idx="1">
                  <c:v>227.810059</c:v>
                </c:pt>
              </c:numCache>
              <c:extLst/>
            </c:numRef>
          </c:val>
          <c:extLst/>
        </c:ser>
        <c:dLbls>
          <c:showLegendKey val="0"/>
          <c:showVal val="0"/>
          <c:showCatName val="0"/>
          <c:showSerName val="0"/>
          <c:showPercent val="0"/>
          <c:showBubbleSize val="0"/>
        </c:dLbls>
        <c:gapWidth val="0"/>
        <c:overlap val="100"/>
        <c:axId val="-366186896"/>
        <c:axId val="-366184176"/>
        <c:extLst/>
      </c:barChart>
      <c:catAx>
        <c:axId val="-366186896"/>
        <c:scaling>
          <c:orientation val="maxMin"/>
        </c:scaling>
        <c:delete val="1"/>
        <c:axPos val="l"/>
        <c:numFmt formatCode="General" sourceLinked="1"/>
        <c:majorTickMark val="none"/>
        <c:minorTickMark val="none"/>
        <c:tickLblPos val="nextTo"/>
        <c:crossAx val="-366184176"/>
        <c:crosses val="autoZero"/>
        <c:auto val="1"/>
        <c:lblAlgn val="ctr"/>
        <c:lblOffset val="100"/>
        <c:noMultiLvlLbl val="0"/>
      </c:catAx>
      <c:valAx>
        <c:axId val="-366184176"/>
        <c:scaling>
          <c:orientation val="minMax"/>
        </c:scaling>
        <c:delete val="0"/>
        <c:axPos val="b"/>
        <c:majorGridlines>
          <c:spPr>
            <a:ln>
              <a:solidFill>
                <a:schemeClr val="bg1">
                  <a:lumMod val="65000"/>
                </a:schemeClr>
              </a:solidFill>
            </a:ln>
          </c:spPr>
        </c:majorGridlines>
        <c:numFmt formatCode="0%" sourceLinked="1"/>
        <c:majorTickMark val="out"/>
        <c:minorTickMark val="none"/>
        <c:tickLblPos val="nextTo"/>
        <c:crossAx val="-366186896"/>
        <c:crosses val="max"/>
        <c:crossBetween val="between"/>
        <c:majorUnit val="0.25"/>
      </c:valAx>
    </c:plotArea>
    <c:plotVisOnly val="1"/>
    <c:dispBlanksAs val="gap"/>
    <c:showDLblsOverMax val="0"/>
  </c:chart>
  <c:spPr>
    <a:ln>
      <a:noFill/>
    </a:ln>
  </c:spPr>
  <c:txPr>
    <a:bodyPr/>
    <a:lstStyle/>
    <a:p>
      <a:pPr>
        <a:defRPr sz="14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1"/>
          <c:order val="0"/>
          <c:tx>
            <c:strRef>
              <c:f>Sheet1!$F$1</c:f>
              <c:strCache>
                <c:ptCount val="1"/>
                <c:pt idx="0">
                  <c:v>natural gas- ag industry</c:v>
                </c:pt>
              </c:strCache>
            </c:strRef>
          </c:tx>
          <c:spPr>
            <a:solidFill>
              <a:srgbClr val="0096D7"/>
            </a:solidFill>
            <a:ln>
              <a:noFill/>
            </a:ln>
          </c:spPr>
          <c:invertIfNegative val="0"/>
          <c:dPt>
            <c:idx val="0"/>
            <c:invertIfNegative val="0"/>
            <c:bubble3D val="0"/>
          </c:dPt>
          <c:dPt>
            <c:idx val="1"/>
            <c:invertIfNegative val="0"/>
            <c:bubble3D val="0"/>
            <c:spPr>
              <a:solidFill>
                <a:srgbClr val="0096D7">
                  <a:lumMod val="40000"/>
                  <a:lumOff val="60000"/>
                </a:srgbClr>
              </a:solidFill>
              <a:ln>
                <a:noFill/>
              </a:ln>
            </c:spPr>
          </c:dPt>
          <c:cat>
            <c:numRef>
              <c:f>Sheet1!$A$2:$A$33</c:f>
              <c:numCache>
                <c:formatCode>General</c:formatCode>
                <c:ptCount val="2"/>
                <c:pt idx="0">
                  <c:v>2019</c:v>
                </c:pt>
                <c:pt idx="1">
                  <c:v>2050</c:v>
                </c:pt>
              </c:numCache>
            </c:numRef>
          </c:cat>
          <c:val>
            <c:numRef>
              <c:f>Sheet1!$F$2:$F$33</c:f>
              <c:numCache>
                <c:formatCode>General</c:formatCode>
                <c:ptCount val="2"/>
                <c:pt idx="0">
                  <c:v>179.52899199999999</c:v>
                </c:pt>
                <c:pt idx="1">
                  <c:v>218.81883199999999</c:v>
                </c:pt>
              </c:numCache>
            </c:numRef>
          </c:val>
          <c:extLst/>
        </c:ser>
        <c:ser>
          <c:idx val="3"/>
          <c:order val="1"/>
          <c:tx>
            <c:strRef>
              <c:f>Sheet1!$B$1</c:f>
              <c:strCache>
                <c:ptCount val="1"/>
                <c:pt idx="0">
                  <c:v>residual fuel oil - ag industry</c:v>
                </c:pt>
              </c:strCache>
            </c:strRef>
          </c:tx>
          <c:spPr>
            <a:solidFill>
              <a:srgbClr val="000000"/>
            </a:solidFill>
            <a:ln>
              <a:noFill/>
            </a:ln>
          </c:spPr>
          <c:invertIfNegative val="0"/>
          <c:dPt>
            <c:idx val="0"/>
            <c:invertIfNegative val="0"/>
            <c:bubble3D val="0"/>
          </c:dPt>
          <c:cat>
            <c:numRef>
              <c:f>Sheet1!$A$2:$A$33</c:f>
              <c:numCache>
                <c:formatCode>General</c:formatCode>
                <c:ptCount val="2"/>
                <c:pt idx="0">
                  <c:v>2019</c:v>
                </c:pt>
                <c:pt idx="1">
                  <c:v>2050</c:v>
                </c:pt>
              </c:numCache>
            </c:numRef>
          </c:cat>
          <c:val>
            <c:numRef>
              <c:f>Sheet1!$B$2:$B$33</c:f>
              <c:numCache>
                <c:formatCode>General</c:formatCode>
                <c:ptCount val="2"/>
                <c:pt idx="0">
                  <c:v>8.7716000000000002E-2</c:v>
                </c:pt>
                <c:pt idx="1">
                  <c:v>4.2479999999999997E-2</c:v>
                </c:pt>
              </c:numCache>
            </c:numRef>
          </c:val>
          <c:extLst/>
        </c:ser>
        <c:ser>
          <c:idx val="2"/>
          <c:order val="2"/>
          <c:tx>
            <c:strRef>
              <c:f>Sheet1!$C$1</c:f>
              <c:strCache>
                <c:ptCount val="1"/>
                <c:pt idx="0">
                  <c:v>distillate fuel oil - ag industry</c:v>
                </c:pt>
              </c:strCache>
            </c:strRef>
          </c:tx>
          <c:spPr>
            <a:solidFill>
              <a:srgbClr val="000000"/>
            </a:solidFill>
            <a:ln>
              <a:noFill/>
            </a:ln>
          </c:spPr>
          <c:invertIfNegative val="0"/>
          <c:dPt>
            <c:idx val="1"/>
            <c:invertIfNegative val="0"/>
            <c:bubble3D val="0"/>
            <c:spPr>
              <a:solidFill>
                <a:srgbClr val="000000">
                  <a:lumMod val="65000"/>
                  <a:lumOff val="35000"/>
                </a:srgbClr>
              </a:solidFill>
              <a:ln>
                <a:noFill/>
              </a:ln>
            </c:spPr>
          </c:dPt>
          <c:cat>
            <c:numRef>
              <c:f>Sheet1!$A$2:$A$33</c:f>
              <c:numCache>
                <c:formatCode>General</c:formatCode>
                <c:ptCount val="2"/>
                <c:pt idx="0">
                  <c:v>2019</c:v>
                </c:pt>
                <c:pt idx="1">
                  <c:v>2050</c:v>
                </c:pt>
              </c:numCache>
            </c:numRef>
          </c:cat>
          <c:val>
            <c:numRef>
              <c:f>Sheet1!$C$2:$C$33</c:f>
              <c:numCache>
                <c:formatCode>General</c:formatCode>
                <c:ptCount val="2"/>
                <c:pt idx="0">
                  <c:v>394.08728000000002</c:v>
                </c:pt>
                <c:pt idx="1">
                  <c:v>507.764252</c:v>
                </c:pt>
              </c:numCache>
            </c:numRef>
          </c:val>
          <c:extLst/>
        </c:ser>
        <c:ser>
          <c:idx val="4"/>
          <c:order val="3"/>
          <c:tx>
            <c:strRef>
              <c:f>Sheet1!$D$1</c:f>
              <c:strCache>
                <c:ptCount val="1"/>
                <c:pt idx="0">
                  <c:v>propane - ag industry</c:v>
                </c:pt>
              </c:strCache>
            </c:strRef>
          </c:tx>
          <c:spPr>
            <a:solidFill>
              <a:srgbClr val="675005"/>
            </a:solidFill>
            <a:ln>
              <a:noFill/>
            </a:ln>
          </c:spPr>
          <c:invertIfNegative val="0"/>
          <c:dPt>
            <c:idx val="1"/>
            <c:invertIfNegative val="0"/>
            <c:bubble3D val="0"/>
            <c:spPr>
              <a:solidFill>
                <a:srgbClr val="B38B09"/>
              </a:solidFill>
              <a:ln>
                <a:noFill/>
              </a:ln>
            </c:spPr>
          </c:dPt>
          <c:cat>
            <c:numRef>
              <c:f>Sheet1!$A$2:$A$33</c:f>
              <c:numCache>
                <c:formatCode>General</c:formatCode>
                <c:ptCount val="2"/>
                <c:pt idx="0">
                  <c:v>2019</c:v>
                </c:pt>
                <c:pt idx="1">
                  <c:v>2050</c:v>
                </c:pt>
              </c:numCache>
            </c:numRef>
          </c:cat>
          <c:val>
            <c:numRef>
              <c:f>Sheet1!$D$2:$D$33</c:f>
              <c:numCache>
                <c:formatCode>General</c:formatCode>
                <c:ptCount val="2"/>
                <c:pt idx="0">
                  <c:v>85.464843999999999</c:v>
                </c:pt>
                <c:pt idx="1">
                  <c:v>113.504822</c:v>
                </c:pt>
              </c:numCache>
            </c:numRef>
          </c:val>
          <c:extLst/>
        </c:ser>
        <c:ser>
          <c:idx val="0"/>
          <c:order val="4"/>
          <c:tx>
            <c:strRef>
              <c:f>Sheet1!$E$1</c:f>
              <c:strCache>
                <c:ptCount val="1"/>
                <c:pt idx="0">
                  <c:v>petroleum products - ag industry</c:v>
                </c:pt>
              </c:strCache>
            </c:strRef>
          </c:tx>
          <c:spPr>
            <a:solidFill>
              <a:srgbClr val="BD732A"/>
            </a:solidFill>
            <a:ln>
              <a:noFill/>
            </a:ln>
          </c:spPr>
          <c:invertIfNegative val="0"/>
          <c:dPt>
            <c:idx val="1"/>
            <c:invertIfNegative val="0"/>
            <c:bubble3D val="0"/>
            <c:spPr>
              <a:solidFill>
                <a:srgbClr val="BD732A">
                  <a:lumMod val="40000"/>
                  <a:lumOff val="60000"/>
                </a:srgbClr>
              </a:solidFill>
              <a:ln>
                <a:noFill/>
              </a:ln>
            </c:spPr>
          </c:dPt>
          <c:cat>
            <c:numRef>
              <c:f>Sheet1!$A$2:$A$33</c:f>
              <c:numCache>
                <c:formatCode>General</c:formatCode>
                <c:ptCount val="2"/>
                <c:pt idx="0">
                  <c:v>2019</c:v>
                </c:pt>
                <c:pt idx="1">
                  <c:v>2050</c:v>
                </c:pt>
              </c:numCache>
            </c:numRef>
          </c:cat>
          <c:val>
            <c:numRef>
              <c:f>Sheet1!$E$2:$E$33</c:f>
              <c:numCache>
                <c:formatCode>General</c:formatCode>
                <c:ptCount val="2"/>
                <c:pt idx="0">
                  <c:v>180.23015899999999</c:v>
                </c:pt>
                <c:pt idx="1">
                  <c:v>279.40550200000001</c:v>
                </c:pt>
              </c:numCache>
            </c:numRef>
          </c:val>
          <c:extLst/>
        </c:ser>
        <c:ser>
          <c:idx val="5"/>
          <c:order val="5"/>
          <c:tx>
            <c:strRef>
              <c:f>Sheet1!$G$1</c:f>
              <c:strCache>
                <c:ptCount val="1"/>
                <c:pt idx="0">
                  <c:v>coal - ag industry</c:v>
                </c:pt>
              </c:strCache>
            </c:strRef>
          </c:tx>
          <c:spPr>
            <a:solidFill>
              <a:srgbClr val="A6A6A6">
                <a:alpha val="50000"/>
              </a:srgbClr>
            </a:solidFill>
            <a:ln>
              <a:noFill/>
            </a:ln>
          </c:spPr>
          <c:invertIfNegative val="0"/>
          <c:dPt>
            <c:idx val="0"/>
            <c:invertIfNegative val="0"/>
            <c:bubble3D val="0"/>
          </c:dPt>
          <c:cat>
            <c:numRef>
              <c:f>Sheet1!$A$2:$A$33</c:f>
              <c:numCache>
                <c:formatCode>General</c:formatCode>
                <c:ptCount val="2"/>
                <c:pt idx="0">
                  <c:v>2019</c:v>
                </c:pt>
                <c:pt idx="1">
                  <c:v>2050</c:v>
                </c:pt>
              </c:numCache>
            </c:numRef>
          </c:cat>
          <c:val>
            <c:numRef>
              <c:f>Sheet1!$G$2:$G$33</c:f>
              <c:numCache>
                <c:formatCode>General</c:formatCode>
                <c:ptCount val="2"/>
                <c:pt idx="0">
                  <c:v>0</c:v>
                </c:pt>
                <c:pt idx="1">
                  <c:v>0</c:v>
                </c:pt>
              </c:numCache>
            </c:numRef>
          </c:val>
          <c:extLst/>
        </c:ser>
        <c:ser>
          <c:idx val="6"/>
          <c:order val="6"/>
          <c:tx>
            <c:strRef>
              <c:f>Sheet1!$H$1</c:f>
              <c:strCache>
                <c:ptCount val="1"/>
                <c:pt idx="0">
                  <c:v>renewables- ag industry</c:v>
                </c:pt>
              </c:strCache>
            </c:strRef>
          </c:tx>
          <c:spPr>
            <a:solidFill>
              <a:srgbClr val="5D9732"/>
            </a:solidFill>
            <a:ln>
              <a:noFill/>
            </a:ln>
          </c:spPr>
          <c:invertIfNegative val="0"/>
          <c:dPt>
            <c:idx val="1"/>
            <c:invertIfNegative val="0"/>
            <c:bubble3D val="0"/>
            <c:spPr>
              <a:solidFill>
                <a:srgbClr val="5D9732">
                  <a:lumMod val="40000"/>
                  <a:lumOff val="60000"/>
                </a:srgbClr>
              </a:solidFill>
              <a:ln>
                <a:noFill/>
              </a:ln>
            </c:spPr>
          </c:dPt>
          <c:cat>
            <c:numRef>
              <c:f>Sheet1!$A$2:$A$33</c:f>
              <c:numCache>
                <c:formatCode>General</c:formatCode>
                <c:ptCount val="2"/>
                <c:pt idx="0">
                  <c:v>2019</c:v>
                </c:pt>
                <c:pt idx="1">
                  <c:v>2050</c:v>
                </c:pt>
              </c:numCache>
            </c:numRef>
          </c:cat>
          <c:val>
            <c:numRef>
              <c:f>Sheet1!$H$2:$H$33</c:f>
              <c:numCache>
                <c:formatCode>General</c:formatCode>
                <c:ptCount val="2"/>
                <c:pt idx="0">
                  <c:v>129.319534</c:v>
                </c:pt>
                <c:pt idx="1">
                  <c:v>181.13204999999999</c:v>
                </c:pt>
              </c:numCache>
            </c:numRef>
          </c:val>
          <c:extLst xmlns:c15="http://schemas.microsoft.com/office/drawing/2012/chart"/>
        </c:ser>
        <c:ser>
          <c:idx val="7"/>
          <c:order val="7"/>
          <c:tx>
            <c:strRef>
              <c:f>Sheet1!$I$1</c:f>
              <c:strCache>
                <c:ptCount val="1"/>
                <c:pt idx="0">
                  <c:v>purchased electricity - ag industry</c:v>
                </c:pt>
              </c:strCache>
            </c:strRef>
          </c:tx>
          <c:spPr>
            <a:solidFill>
              <a:srgbClr val="FFC702"/>
            </a:solidFill>
            <a:ln>
              <a:noFill/>
            </a:ln>
          </c:spPr>
          <c:invertIfNegative val="0"/>
          <c:dPt>
            <c:idx val="0"/>
            <c:invertIfNegative val="0"/>
            <c:bubble3D val="0"/>
          </c:dPt>
          <c:dPt>
            <c:idx val="1"/>
            <c:invertIfNegative val="0"/>
            <c:bubble3D val="0"/>
            <c:spPr>
              <a:solidFill>
                <a:srgbClr val="FFC702">
                  <a:lumMod val="40000"/>
                  <a:lumOff val="60000"/>
                </a:srgbClr>
              </a:solidFill>
              <a:ln>
                <a:noFill/>
              </a:ln>
            </c:spPr>
          </c:dPt>
          <c:cat>
            <c:numRef>
              <c:f>Sheet1!$A$2:$A$33</c:f>
              <c:numCache>
                <c:formatCode>General</c:formatCode>
                <c:ptCount val="2"/>
                <c:pt idx="0">
                  <c:v>2019</c:v>
                </c:pt>
                <c:pt idx="1">
                  <c:v>2050</c:v>
                </c:pt>
              </c:numCache>
            </c:numRef>
          </c:cat>
          <c:val>
            <c:numRef>
              <c:f>Sheet1!$I$2:$I$33</c:f>
              <c:numCache>
                <c:formatCode>General</c:formatCode>
                <c:ptCount val="2"/>
                <c:pt idx="0">
                  <c:v>256.612976</c:v>
                </c:pt>
                <c:pt idx="1">
                  <c:v>355.71615600000001</c:v>
                </c:pt>
              </c:numCache>
            </c:numRef>
          </c:val>
          <c:extLst/>
        </c:ser>
        <c:dLbls>
          <c:showLegendKey val="0"/>
          <c:showVal val="0"/>
          <c:showCatName val="0"/>
          <c:showSerName val="0"/>
          <c:showPercent val="0"/>
          <c:showBubbleSize val="0"/>
        </c:dLbls>
        <c:gapWidth val="0"/>
        <c:overlap val="100"/>
        <c:axId val="-366182000"/>
        <c:axId val="-366186352"/>
        <c:extLst/>
      </c:barChart>
      <c:catAx>
        <c:axId val="-366182000"/>
        <c:scaling>
          <c:orientation val="maxMin"/>
        </c:scaling>
        <c:delete val="1"/>
        <c:axPos val="l"/>
        <c:numFmt formatCode="General" sourceLinked="1"/>
        <c:majorTickMark val="none"/>
        <c:minorTickMark val="none"/>
        <c:tickLblPos val="nextTo"/>
        <c:crossAx val="-366186352"/>
        <c:crosses val="autoZero"/>
        <c:auto val="1"/>
        <c:lblAlgn val="ctr"/>
        <c:lblOffset val="100"/>
        <c:noMultiLvlLbl val="0"/>
      </c:catAx>
      <c:valAx>
        <c:axId val="-366186352"/>
        <c:scaling>
          <c:orientation val="minMax"/>
        </c:scaling>
        <c:delete val="1"/>
        <c:axPos val="b"/>
        <c:majorGridlines>
          <c:spPr>
            <a:ln>
              <a:solidFill>
                <a:schemeClr val="bg1">
                  <a:lumMod val="65000"/>
                </a:schemeClr>
              </a:solidFill>
            </a:ln>
          </c:spPr>
        </c:majorGridlines>
        <c:numFmt formatCode="0%" sourceLinked="1"/>
        <c:majorTickMark val="out"/>
        <c:minorTickMark val="none"/>
        <c:tickLblPos val="nextTo"/>
        <c:crossAx val="-366182000"/>
        <c:crosses val="max"/>
        <c:crossBetween val="between"/>
        <c:majorUnit val="0.25"/>
      </c:valAx>
    </c:plotArea>
    <c:plotVisOnly val="1"/>
    <c:dispBlanksAs val="gap"/>
    <c:showDLblsOverMax val="0"/>
  </c:chart>
  <c:spPr>
    <a:ln>
      <a:noFill/>
    </a:ln>
  </c:spPr>
  <c:txPr>
    <a:bodyPr/>
    <a:lstStyle/>
    <a:p>
      <a:pPr>
        <a:defRPr sz="14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1"/>
          <c:order val="0"/>
          <c:tx>
            <c:strRef>
              <c:f>Sheet1!$F$1</c:f>
              <c:strCache>
                <c:ptCount val="1"/>
                <c:pt idx="0">
                  <c:v>natural gas - paper industry</c:v>
                </c:pt>
              </c:strCache>
            </c:strRef>
          </c:tx>
          <c:spPr>
            <a:solidFill>
              <a:srgbClr val="0096D7"/>
            </a:solidFill>
            <a:ln>
              <a:noFill/>
            </a:ln>
          </c:spPr>
          <c:invertIfNegative val="0"/>
          <c:dPt>
            <c:idx val="0"/>
            <c:invertIfNegative val="0"/>
            <c:bubble3D val="0"/>
          </c:dPt>
          <c:dPt>
            <c:idx val="1"/>
            <c:invertIfNegative val="0"/>
            <c:bubble3D val="0"/>
            <c:spPr>
              <a:solidFill>
                <a:srgbClr val="0096D7">
                  <a:lumMod val="40000"/>
                  <a:lumOff val="60000"/>
                </a:srgbClr>
              </a:solidFill>
              <a:ln>
                <a:noFill/>
              </a:ln>
            </c:spPr>
          </c:dPt>
          <c:cat>
            <c:numRef>
              <c:f>Sheet1!$A$2:$A$33</c:f>
              <c:numCache>
                <c:formatCode>General</c:formatCode>
                <c:ptCount val="2"/>
                <c:pt idx="0">
                  <c:v>2019</c:v>
                </c:pt>
                <c:pt idx="1">
                  <c:v>2050</c:v>
                </c:pt>
              </c:numCache>
            </c:numRef>
          </c:cat>
          <c:val>
            <c:numRef>
              <c:f>Sheet1!$F$2:$F$33</c:f>
              <c:numCache>
                <c:formatCode>General</c:formatCode>
                <c:ptCount val="2"/>
                <c:pt idx="0">
                  <c:v>314.05377199999998</c:v>
                </c:pt>
                <c:pt idx="1">
                  <c:v>319.99084499999998</c:v>
                </c:pt>
              </c:numCache>
            </c:numRef>
          </c:val>
          <c:extLst/>
        </c:ser>
        <c:ser>
          <c:idx val="3"/>
          <c:order val="1"/>
          <c:tx>
            <c:strRef>
              <c:f>Sheet1!$B$1</c:f>
              <c:strCache>
                <c:ptCount val="1"/>
                <c:pt idx="0">
                  <c:v>residual fuel oil - paper industry</c:v>
                </c:pt>
              </c:strCache>
            </c:strRef>
          </c:tx>
          <c:spPr>
            <a:solidFill>
              <a:srgbClr val="000000"/>
            </a:solidFill>
            <a:ln>
              <a:noFill/>
            </a:ln>
          </c:spPr>
          <c:invertIfNegative val="0"/>
          <c:dPt>
            <c:idx val="0"/>
            <c:invertIfNegative val="0"/>
            <c:bubble3D val="0"/>
          </c:dPt>
          <c:dPt>
            <c:idx val="1"/>
            <c:invertIfNegative val="0"/>
            <c:bubble3D val="0"/>
            <c:spPr>
              <a:solidFill>
                <a:srgbClr val="000000">
                  <a:lumMod val="65000"/>
                  <a:lumOff val="35000"/>
                </a:srgbClr>
              </a:solidFill>
              <a:ln>
                <a:noFill/>
              </a:ln>
            </c:spPr>
          </c:dPt>
          <c:cat>
            <c:numRef>
              <c:f>Sheet1!$A$2:$A$33</c:f>
              <c:numCache>
                <c:formatCode>General</c:formatCode>
                <c:ptCount val="2"/>
                <c:pt idx="0">
                  <c:v>2019</c:v>
                </c:pt>
                <c:pt idx="1">
                  <c:v>2050</c:v>
                </c:pt>
              </c:numCache>
            </c:numRef>
          </c:cat>
          <c:val>
            <c:numRef>
              <c:f>Sheet1!$B$2:$B$33</c:f>
              <c:numCache>
                <c:formatCode>General</c:formatCode>
                <c:ptCount val="2"/>
                <c:pt idx="0">
                  <c:v>1.628627</c:v>
                </c:pt>
                <c:pt idx="1">
                  <c:v>2.7443279999999999</c:v>
                </c:pt>
              </c:numCache>
            </c:numRef>
          </c:val>
          <c:extLst/>
        </c:ser>
        <c:ser>
          <c:idx val="2"/>
          <c:order val="2"/>
          <c:tx>
            <c:strRef>
              <c:f>Sheet1!$C$1</c:f>
              <c:strCache>
                <c:ptCount val="1"/>
                <c:pt idx="0">
                  <c:v>distillate fuel oil - paper industry</c:v>
                </c:pt>
              </c:strCache>
            </c:strRef>
          </c:tx>
          <c:spPr>
            <a:solidFill>
              <a:srgbClr val="000000">
                <a:lumMod val="65000"/>
                <a:lumOff val="35000"/>
              </a:srgbClr>
            </a:solidFill>
            <a:ln>
              <a:noFill/>
            </a:ln>
          </c:spPr>
          <c:invertIfNegative val="0"/>
          <c:cat>
            <c:numRef>
              <c:f>Sheet1!$A$2:$A$33</c:f>
              <c:numCache>
                <c:formatCode>General</c:formatCode>
                <c:ptCount val="2"/>
                <c:pt idx="0">
                  <c:v>2019</c:v>
                </c:pt>
                <c:pt idx="1">
                  <c:v>2050</c:v>
                </c:pt>
              </c:numCache>
            </c:numRef>
          </c:cat>
          <c:val>
            <c:numRef>
              <c:f>Sheet1!$C$2:$C$33</c:f>
              <c:numCache>
                <c:formatCode>General</c:formatCode>
                <c:ptCount val="2"/>
                <c:pt idx="0">
                  <c:v>2.3068119999999999</c:v>
                </c:pt>
                <c:pt idx="1">
                  <c:v>2.012057</c:v>
                </c:pt>
              </c:numCache>
            </c:numRef>
          </c:val>
          <c:extLst/>
        </c:ser>
        <c:ser>
          <c:idx val="4"/>
          <c:order val="3"/>
          <c:tx>
            <c:strRef>
              <c:f>Sheet1!$D$1</c:f>
              <c:strCache>
                <c:ptCount val="1"/>
                <c:pt idx="0">
                  <c:v>propane -  paper industry</c:v>
                </c:pt>
              </c:strCache>
            </c:strRef>
          </c:tx>
          <c:spPr>
            <a:solidFill>
              <a:srgbClr val="675005"/>
            </a:solidFill>
            <a:ln>
              <a:noFill/>
            </a:ln>
          </c:spPr>
          <c:invertIfNegative val="0"/>
          <c:dPt>
            <c:idx val="1"/>
            <c:invertIfNegative val="0"/>
            <c:bubble3D val="0"/>
            <c:spPr>
              <a:solidFill>
                <a:srgbClr val="B38B09"/>
              </a:solidFill>
              <a:ln>
                <a:noFill/>
              </a:ln>
            </c:spPr>
          </c:dPt>
          <c:cat>
            <c:numRef>
              <c:f>Sheet1!$A$2:$A$33</c:f>
              <c:numCache>
                <c:formatCode>General</c:formatCode>
                <c:ptCount val="2"/>
                <c:pt idx="0">
                  <c:v>2019</c:v>
                </c:pt>
                <c:pt idx="1">
                  <c:v>2050</c:v>
                </c:pt>
              </c:numCache>
            </c:numRef>
          </c:cat>
          <c:val>
            <c:numRef>
              <c:f>Sheet1!$D$2:$D$33</c:f>
              <c:numCache>
                <c:formatCode>General</c:formatCode>
                <c:ptCount val="2"/>
                <c:pt idx="0">
                  <c:v>3.0897030000000001</c:v>
                </c:pt>
                <c:pt idx="1">
                  <c:v>2.0646450000000001</c:v>
                </c:pt>
              </c:numCache>
            </c:numRef>
          </c:val>
          <c:extLst/>
        </c:ser>
        <c:ser>
          <c:idx val="0"/>
          <c:order val="4"/>
          <c:tx>
            <c:strRef>
              <c:f>Sheet1!$E$1</c:f>
              <c:strCache>
                <c:ptCount val="1"/>
                <c:pt idx="0">
                  <c:v>petroleum products -  paper industry</c:v>
                </c:pt>
              </c:strCache>
            </c:strRef>
          </c:tx>
          <c:spPr>
            <a:solidFill>
              <a:srgbClr val="BD732A"/>
            </a:solidFill>
            <a:ln>
              <a:noFill/>
            </a:ln>
          </c:spPr>
          <c:invertIfNegative val="0"/>
          <c:dPt>
            <c:idx val="1"/>
            <c:invertIfNegative val="0"/>
            <c:bubble3D val="0"/>
            <c:spPr>
              <a:solidFill>
                <a:srgbClr val="BD732A">
                  <a:lumMod val="40000"/>
                  <a:lumOff val="60000"/>
                </a:srgbClr>
              </a:solidFill>
              <a:ln>
                <a:noFill/>
              </a:ln>
            </c:spPr>
          </c:dPt>
          <c:cat>
            <c:numRef>
              <c:f>Sheet1!$A$2:$A$33</c:f>
              <c:numCache>
                <c:formatCode>General</c:formatCode>
                <c:ptCount val="2"/>
                <c:pt idx="0">
                  <c:v>2019</c:v>
                </c:pt>
                <c:pt idx="1">
                  <c:v>2050</c:v>
                </c:pt>
              </c:numCache>
            </c:numRef>
          </c:cat>
          <c:val>
            <c:numRef>
              <c:f>Sheet1!$E$2:$E$33</c:f>
              <c:numCache>
                <c:formatCode>General</c:formatCode>
                <c:ptCount val="2"/>
                <c:pt idx="0">
                  <c:v>1.271463</c:v>
                </c:pt>
                <c:pt idx="1">
                  <c:v>0.98948999999999998</c:v>
                </c:pt>
              </c:numCache>
            </c:numRef>
          </c:val>
          <c:extLst/>
        </c:ser>
        <c:ser>
          <c:idx val="5"/>
          <c:order val="5"/>
          <c:tx>
            <c:strRef>
              <c:f>Sheet1!$G$1</c:f>
              <c:strCache>
                <c:ptCount val="1"/>
                <c:pt idx="0">
                  <c:v>coal -  paper industry</c:v>
                </c:pt>
              </c:strCache>
            </c:strRef>
          </c:tx>
          <c:spPr>
            <a:solidFill>
              <a:srgbClr val="A6A6A6"/>
            </a:solidFill>
            <a:ln>
              <a:noFill/>
            </a:ln>
          </c:spPr>
          <c:invertIfNegative val="0"/>
          <c:dPt>
            <c:idx val="1"/>
            <c:invertIfNegative val="0"/>
            <c:bubble3D val="0"/>
            <c:spPr>
              <a:solidFill>
                <a:srgbClr val="FFFFFF">
                  <a:lumMod val="85000"/>
                </a:srgbClr>
              </a:solidFill>
              <a:ln>
                <a:noFill/>
              </a:ln>
            </c:spPr>
          </c:dPt>
          <c:cat>
            <c:numRef>
              <c:f>Sheet1!$A$2:$A$33</c:f>
              <c:numCache>
                <c:formatCode>General</c:formatCode>
                <c:ptCount val="2"/>
                <c:pt idx="0">
                  <c:v>2019</c:v>
                </c:pt>
                <c:pt idx="1">
                  <c:v>2050</c:v>
                </c:pt>
              </c:numCache>
            </c:numRef>
          </c:cat>
          <c:val>
            <c:numRef>
              <c:f>Sheet1!$G$2:$G$33</c:f>
              <c:numCache>
                <c:formatCode>General</c:formatCode>
                <c:ptCount val="2"/>
                <c:pt idx="0">
                  <c:v>45.679152999999999</c:v>
                </c:pt>
                <c:pt idx="1">
                  <c:v>21.775521999999999</c:v>
                </c:pt>
              </c:numCache>
            </c:numRef>
          </c:val>
          <c:extLst/>
        </c:ser>
        <c:ser>
          <c:idx val="6"/>
          <c:order val="6"/>
          <c:tx>
            <c:strRef>
              <c:f>Sheet1!$H$1</c:f>
              <c:strCache>
                <c:ptCount val="1"/>
                <c:pt idx="0">
                  <c:v>renewables - paper industry</c:v>
                </c:pt>
              </c:strCache>
            </c:strRef>
          </c:tx>
          <c:spPr>
            <a:solidFill>
              <a:srgbClr val="5D9732"/>
            </a:solidFill>
            <a:ln>
              <a:noFill/>
            </a:ln>
          </c:spPr>
          <c:invertIfNegative val="0"/>
          <c:dPt>
            <c:idx val="1"/>
            <c:invertIfNegative val="0"/>
            <c:bubble3D val="0"/>
            <c:spPr>
              <a:solidFill>
                <a:srgbClr val="5D9732">
                  <a:lumMod val="40000"/>
                  <a:lumOff val="60000"/>
                </a:srgbClr>
              </a:solidFill>
              <a:ln>
                <a:noFill/>
              </a:ln>
            </c:spPr>
          </c:dPt>
          <c:cat>
            <c:numRef>
              <c:f>Sheet1!$A$2:$A$33</c:f>
              <c:numCache>
                <c:formatCode>General</c:formatCode>
                <c:ptCount val="2"/>
                <c:pt idx="0">
                  <c:v>2019</c:v>
                </c:pt>
                <c:pt idx="1">
                  <c:v>2050</c:v>
                </c:pt>
              </c:numCache>
            </c:numRef>
          </c:cat>
          <c:val>
            <c:numRef>
              <c:f>Sheet1!$H$2:$H$33</c:f>
              <c:numCache>
                <c:formatCode>General</c:formatCode>
                <c:ptCount val="2"/>
                <c:pt idx="0">
                  <c:v>909.89227300000005</c:v>
                </c:pt>
                <c:pt idx="1">
                  <c:v>1111.6870120000001</c:v>
                </c:pt>
              </c:numCache>
            </c:numRef>
          </c:val>
          <c:extLst xmlns:c15="http://schemas.microsoft.com/office/drawing/2012/chart"/>
        </c:ser>
        <c:ser>
          <c:idx val="7"/>
          <c:order val="7"/>
          <c:tx>
            <c:strRef>
              <c:f>Sheet1!$I$1</c:f>
              <c:strCache>
                <c:ptCount val="1"/>
                <c:pt idx="0">
                  <c:v>purchased electricity -  paper industry</c:v>
                </c:pt>
              </c:strCache>
            </c:strRef>
          </c:tx>
          <c:spPr>
            <a:solidFill>
              <a:srgbClr val="FFC702"/>
            </a:solidFill>
            <a:ln>
              <a:noFill/>
            </a:ln>
          </c:spPr>
          <c:invertIfNegative val="0"/>
          <c:dPt>
            <c:idx val="0"/>
            <c:invertIfNegative val="0"/>
            <c:bubble3D val="0"/>
          </c:dPt>
          <c:dPt>
            <c:idx val="1"/>
            <c:invertIfNegative val="0"/>
            <c:bubble3D val="0"/>
            <c:spPr>
              <a:solidFill>
                <a:srgbClr val="FFC702">
                  <a:lumMod val="40000"/>
                  <a:lumOff val="60000"/>
                </a:srgbClr>
              </a:solidFill>
              <a:ln>
                <a:noFill/>
              </a:ln>
            </c:spPr>
          </c:dPt>
          <c:cat>
            <c:numRef>
              <c:f>Sheet1!$A$2:$A$33</c:f>
              <c:numCache>
                <c:formatCode>General</c:formatCode>
                <c:ptCount val="2"/>
                <c:pt idx="0">
                  <c:v>2019</c:v>
                </c:pt>
                <c:pt idx="1">
                  <c:v>2050</c:v>
                </c:pt>
              </c:numCache>
            </c:numRef>
          </c:cat>
          <c:val>
            <c:numRef>
              <c:f>Sheet1!$I$2:$I$33</c:f>
              <c:numCache>
                <c:formatCode>General</c:formatCode>
                <c:ptCount val="2"/>
                <c:pt idx="0">
                  <c:v>205.25366199999999</c:v>
                </c:pt>
                <c:pt idx="1">
                  <c:v>177.70370500000001</c:v>
                </c:pt>
              </c:numCache>
            </c:numRef>
          </c:val>
          <c:extLst/>
        </c:ser>
        <c:dLbls>
          <c:showLegendKey val="0"/>
          <c:showVal val="0"/>
          <c:showCatName val="0"/>
          <c:showSerName val="0"/>
          <c:showPercent val="0"/>
          <c:showBubbleSize val="0"/>
        </c:dLbls>
        <c:gapWidth val="0"/>
        <c:overlap val="100"/>
        <c:axId val="-366195600"/>
        <c:axId val="-366189072"/>
        <c:extLst/>
      </c:barChart>
      <c:catAx>
        <c:axId val="-366195600"/>
        <c:scaling>
          <c:orientation val="maxMin"/>
        </c:scaling>
        <c:delete val="1"/>
        <c:axPos val="l"/>
        <c:numFmt formatCode="General" sourceLinked="1"/>
        <c:majorTickMark val="none"/>
        <c:minorTickMark val="none"/>
        <c:tickLblPos val="nextTo"/>
        <c:crossAx val="-366189072"/>
        <c:crosses val="autoZero"/>
        <c:auto val="1"/>
        <c:lblAlgn val="ctr"/>
        <c:lblOffset val="100"/>
        <c:noMultiLvlLbl val="0"/>
      </c:catAx>
      <c:valAx>
        <c:axId val="-366189072"/>
        <c:scaling>
          <c:orientation val="minMax"/>
        </c:scaling>
        <c:delete val="1"/>
        <c:axPos val="b"/>
        <c:majorGridlines>
          <c:spPr>
            <a:ln>
              <a:solidFill>
                <a:schemeClr val="bg1">
                  <a:lumMod val="65000"/>
                </a:schemeClr>
              </a:solidFill>
            </a:ln>
          </c:spPr>
        </c:majorGridlines>
        <c:numFmt formatCode="0%" sourceLinked="1"/>
        <c:majorTickMark val="out"/>
        <c:minorTickMark val="none"/>
        <c:tickLblPos val="nextTo"/>
        <c:crossAx val="-366195600"/>
        <c:crosses val="max"/>
        <c:crossBetween val="between"/>
        <c:majorUnit val="0.25"/>
      </c:valAx>
    </c:plotArea>
    <c:plotVisOnly val="1"/>
    <c:dispBlanksAs val="gap"/>
    <c:showDLblsOverMax val="0"/>
  </c:chart>
  <c:spPr>
    <a:ln>
      <a:noFill/>
    </a:ln>
  </c:spPr>
  <c:txPr>
    <a:bodyPr/>
    <a:lstStyle/>
    <a:p>
      <a:pPr>
        <a:defRPr sz="14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6140766897863607E-2"/>
          <c:y val="0.24978543842082679"/>
          <c:w val="0.96771846620427282"/>
          <c:h val="0.75021456157917332"/>
        </c:manualLayout>
      </c:layout>
      <c:barChart>
        <c:barDir val="bar"/>
        <c:grouping val="percentStacked"/>
        <c:varyColors val="0"/>
        <c:ser>
          <c:idx val="1"/>
          <c:order val="0"/>
          <c:tx>
            <c:strRef>
              <c:f>Sheet1!$F$1</c:f>
              <c:strCache>
                <c:ptCount val="1"/>
                <c:pt idx="0">
                  <c:v>natural gas - bulk chem industry</c:v>
                </c:pt>
              </c:strCache>
            </c:strRef>
          </c:tx>
          <c:spPr>
            <a:solidFill>
              <a:srgbClr val="0096D7"/>
            </a:solidFill>
            <a:ln>
              <a:noFill/>
            </a:ln>
          </c:spPr>
          <c:invertIfNegative val="0"/>
          <c:dPt>
            <c:idx val="0"/>
            <c:invertIfNegative val="0"/>
            <c:bubble3D val="0"/>
          </c:dPt>
          <c:dPt>
            <c:idx val="1"/>
            <c:invertIfNegative val="0"/>
            <c:bubble3D val="0"/>
            <c:spPr>
              <a:solidFill>
                <a:srgbClr val="0096D7">
                  <a:lumMod val="40000"/>
                  <a:lumOff val="60000"/>
                </a:srgbClr>
              </a:solidFill>
              <a:ln>
                <a:noFill/>
              </a:ln>
            </c:spPr>
          </c:dPt>
          <c:cat>
            <c:numRef>
              <c:f>Sheet1!$A$2:$A$33</c:f>
              <c:numCache>
                <c:formatCode>General</c:formatCode>
                <c:ptCount val="2"/>
                <c:pt idx="0">
                  <c:v>2019</c:v>
                </c:pt>
                <c:pt idx="1">
                  <c:v>2050</c:v>
                </c:pt>
              </c:numCache>
            </c:numRef>
          </c:cat>
          <c:val>
            <c:numRef>
              <c:f>Sheet1!$F$2:$F$34</c:f>
              <c:numCache>
                <c:formatCode>General</c:formatCode>
                <c:ptCount val="2"/>
                <c:pt idx="0">
                  <c:v>3247.9921880000002</c:v>
                </c:pt>
                <c:pt idx="1">
                  <c:v>5620.7935790000001</c:v>
                </c:pt>
              </c:numCache>
            </c:numRef>
          </c:val>
          <c:extLst/>
        </c:ser>
        <c:ser>
          <c:idx val="3"/>
          <c:order val="1"/>
          <c:tx>
            <c:strRef>
              <c:f>Sheet1!$B$1</c:f>
              <c:strCache>
                <c:ptCount val="1"/>
                <c:pt idx="0">
                  <c:v>residual fuel oil - bulk chem industry</c:v>
                </c:pt>
              </c:strCache>
            </c:strRef>
          </c:tx>
          <c:spPr>
            <a:solidFill>
              <a:srgbClr val="000000"/>
            </a:solidFill>
            <a:ln>
              <a:noFill/>
            </a:ln>
          </c:spPr>
          <c:invertIfNegative val="0"/>
          <c:dPt>
            <c:idx val="0"/>
            <c:invertIfNegative val="0"/>
            <c:bubble3D val="0"/>
          </c:dPt>
          <c:cat>
            <c:numRef>
              <c:f>Sheet1!$A$2:$A$33</c:f>
              <c:numCache>
                <c:formatCode>General</c:formatCode>
                <c:ptCount val="2"/>
                <c:pt idx="0">
                  <c:v>2019</c:v>
                </c:pt>
                <c:pt idx="1">
                  <c:v>2050</c:v>
                </c:pt>
              </c:numCache>
            </c:numRef>
          </c:cat>
          <c:val>
            <c:numRef>
              <c:f>Sheet1!$B$2:$B$33</c:f>
              <c:numCache>
                <c:formatCode>General</c:formatCode>
                <c:ptCount val="2"/>
                <c:pt idx="0">
                  <c:v>2.6211760000000002</c:v>
                </c:pt>
                <c:pt idx="1">
                  <c:v>2.6707830000000001</c:v>
                </c:pt>
              </c:numCache>
            </c:numRef>
          </c:val>
          <c:extLst/>
        </c:ser>
        <c:ser>
          <c:idx val="2"/>
          <c:order val="2"/>
          <c:tx>
            <c:strRef>
              <c:f>Sheet1!$C$1</c:f>
              <c:strCache>
                <c:ptCount val="1"/>
                <c:pt idx="0">
                  <c:v>distillate fuel oil - bulk chem industry</c:v>
                </c:pt>
              </c:strCache>
            </c:strRef>
          </c:tx>
          <c:spPr>
            <a:solidFill>
              <a:srgbClr val="000000"/>
            </a:solidFill>
            <a:ln>
              <a:noFill/>
            </a:ln>
          </c:spPr>
          <c:invertIfNegative val="0"/>
          <c:dPt>
            <c:idx val="1"/>
            <c:invertIfNegative val="0"/>
            <c:bubble3D val="0"/>
            <c:spPr>
              <a:solidFill>
                <a:srgbClr val="000000">
                  <a:lumMod val="65000"/>
                  <a:lumOff val="35000"/>
                </a:srgbClr>
              </a:solidFill>
              <a:ln>
                <a:noFill/>
              </a:ln>
            </c:spPr>
          </c:dPt>
          <c:cat>
            <c:numRef>
              <c:f>Sheet1!$A$2:$A$33</c:f>
              <c:numCache>
                <c:formatCode>General</c:formatCode>
                <c:ptCount val="2"/>
                <c:pt idx="0">
                  <c:v>2019</c:v>
                </c:pt>
                <c:pt idx="1">
                  <c:v>2050</c:v>
                </c:pt>
              </c:numCache>
            </c:numRef>
          </c:cat>
          <c:val>
            <c:numRef>
              <c:f>Sheet1!$C$2:$C$33</c:f>
              <c:numCache>
                <c:formatCode>General</c:formatCode>
                <c:ptCount val="2"/>
                <c:pt idx="0">
                  <c:v>46.982204000000003</c:v>
                </c:pt>
                <c:pt idx="1">
                  <c:v>115.024902</c:v>
                </c:pt>
              </c:numCache>
            </c:numRef>
          </c:val>
          <c:extLst/>
        </c:ser>
        <c:ser>
          <c:idx val="4"/>
          <c:order val="3"/>
          <c:tx>
            <c:strRef>
              <c:f>Sheet1!$D$1</c:f>
              <c:strCache>
                <c:ptCount val="1"/>
                <c:pt idx="0">
                  <c:v>HGL - bulk chem industry</c:v>
                </c:pt>
              </c:strCache>
            </c:strRef>
          </c:tx>
          <c:spPr>
            <a:solidFill>
              <a:srgbClr val="675005"/>
            </a:solidFill>
            <a:ln>
              <a:noFill/>
            </a:ln>
          </c:spPr>
          <c:invertIfNegative val="0"/>
          <c:dPt>
            <c:idx val="1"/>
            <c:invertIfNegative val="0"/>
            <c:bubble3D val="0"/>
            <c:spPr>
              <a:solidFill>
                <a:srgbClr val="B38B09"/>
              </a:solidFill>
              <a:ln>
                <a:noFill/>
              </a:ln>
            </c:spPr>
          </c:dPt>
          <c:cat>
            <c:numRef>
              <c:f>Sheet1!$A$2:$A$33</c:f>
              <c:numCache>
                <c:formatCode>General</c:formatCode>
                <c:ptCount val="2"/>
                <c:pt idx="0">
                  <c:v>2019</c:v>
                </c:pt>
                <c:pt idx="1">
                  <c:v>2050</c:v>
                </c:pt>
              </c:numCache>
            </c:numRef>
          </c:cat>
          <c:val>
            <c:numRef>
              <c:f>Sheet1!$D$2:$D$33</c:f>
              <c:numCache>
                <c:formatCode>General</c:formatCode>
                <c:ptCount val="2"/>
                <c:pt idx="0">
                  <c:v>2951.9558699999998</c:v>
                </c:pt>
                <c:pt idx="1">
                  <c:v>4644.2735229999998</c:v>
                </c:pt>
              </c:numCache>
            </c:numRef>
          </c:val>
          <c:extLst/>
        </c:ser>
        <c:ser>
          <c:idx val="0"/>
          <c:order val="4"/>
          <c:tx>
            <c:strRef>
              <c:f>Sheet1!$E$1</c:f>
              <c:strCache>
                <c:ptCount val="1"/>
                <c:pt idx="0">
                  <c:v>petroleum products - bulk chem industry</c:v>
                </c:pt>
              </c:strCache>
            </c:strRef>
          </c:tx>
          <c:spPr>
            <a:solidFill>
              <a:srgbClr val="BD732A"/>
            </a:solidFill>
            <a:ln>
              <a:noFill/>
            </a:ln>
          </c:spPr>
          <c:invertIfNegative val="0"/>
          <c:dPt>
            <c:idx val="1"/>
            <c:invertIfNegative val="0"/>
            <c:bubble3D val="0"/>
            <c:spPr>
              <a:solidFill>
                <a:srgbClr val="BD732A">
                  <a:lumMod val="40000"/>
                  <a:lumOff val="60000"/>
                </a:srgbClr>
              </a:solidFill>
              <a:ln>
                <a:noFill/>
              </a:ln>
            </c:spPr>
          </c:dPt>
          <c:cat>
            <c:numRef>
              <c:f>Sheet1!$A$2:$A$33</c:f>
              <c:numCache>
                <c:formatCode>General</c:formatCode>
                <c:ptCount val="2"/>
                <c:pt idx="0">
                  <c:v>2019</c:v>
                </c:pt>
                <c:pt idx="1">
                  <c:v>2050</c:v>
                </c:pt>
              </c:numCache>
            </c:numRef>
          </c:cat>
          <c:val>
            <c:numRef>
              <c:f>Sheet1!$E$2:$E$33</c:f>
              <c:numCache>
                <c:formatCode>General</c:formatCode>
                <c:ptCount val="2"/>
                <c:pt idx="0">
                  <c:v>827.6859629999999</c:v>
                </c:pt>
                <c:pt idx="1">
                  <c:v>1542.2482599999998</c:v>
                </c:pt>
              </c:numCache>
            </c:numRef>
          </c:val>
          <c:extLst/>
        </c:ser>
        <c:ser>
          <c:idx val="5"/>
          <c:order val="5"/>
          <c:tx>
            <c:strRef>
              <c:f>Sheet1!$G$1</c:f>
              <c:strCache>
                <c:ptCount val="1"/>
                <c:pt idx="0">
                  <c:v>coal - bulk chem industry</c:v>
                </c:pt>
              </c:strCache>
            </c:strRef>
          </c:tx>
          <c:spPr>
            <a:solidFill>
              <a:srgbClr val="A6A6A6"/>
            </a:solidFill>
            <a:ln>
              <a:noFill/>
            </a:ln>
          </c:spPr>
          <c:invertIfNegative val="0"/>
          <c:dPt>
            <c:idx val="1"/>
            <c:invertIfNegative val="0"/>
            <c:bubble3D val="0"/>
            <c:spPr>
              <a:solidFill>
                <a:srgbClr val="FFFFFF">
                  <a:lumMod val="85000"/>
                </a:srgbClr>
              </a:solidFill>
              <a:ln>
                <a:noFill/>
              </a:ln>
            </c:spPr>
          </c:dPt>
          <c:cat>
            <c:numRef>
              <c:f>Sheet1!$A$2:$A$33</c:f>
              <c:numCache>
                <c:formatCode>General</c:formatCode>
                <c:ptCount val="2"/>
                <c:pt idx="0">
                  <c:v>2019</c:v>
                </c:pt>
                <c:pt idx="1">
                  <c:v>2050</c:v>
                </c:pt>
              </c:numCache>
            </c:numRef>
          </c:cat>
          <c:val>
            <c:numRef>
              <c:f>Sheet1!$G$2:$G$33</c:f>
              <c:numCache>
                <c:formatCode>General</c:formatCode>
                <c:ptCount val="2"/>
                <c:pt idx="0">
                  <c:v>44.46669</c:v>
                </c:pt>
                <c:pt idx="1">
                  <c:v>56.187218000000001</c:v>
                </c:pt>
              </c:numCache>
            </c:numRef>
          </c:val>
          <c:extLst/>
        </c:ser>
        <c:ser>
          <c:idx val="6"/>
          <c:order val="6"/>
          <c:tx>
            <c:strRef>
              <c:f>Sheet1!$H$1</c:f>
              <c:strCache>
                <c:ptCount val="1"/>
                <c:pt idx="0">
                  <c:v>renewables - bulk chem industry</c:v>
                </c:pt>
              </c:strCache>
            </c:strRef>
          </c:tx>
          <c:spPr>
            <a:solidFill>
              <a:srgbClr val="5D9732"/>
            </a:solidFill>
            <a:ln>
              <a:noFill/>
            </a:ln>
          </c:spPr>
          <c:invertIfNegative val="0"/>
          <c:cat>
            <c:numRef>
              <c:f>Sheet1!$A$2:$A$33</c:f>
              <c:numCache>
                <c:formatCode>General</c:formatCode>
                <c:ptCount val="2"/>
                <c:pt idx="0">
                  <c:v>2019</c:v>
                </c:pt>
                <c:pt idx="1">
                  <c:v>2050</c:v>
                </c:pt>
              </c:numCache>
            </c:numRef>
          </c:cat>
          <c:val>
            <c:numRef>
              <c:f>Sheet1!$H$2:$H$33</c:f>
              <c:numCache>
                <c:formatCode>General</c:formatCode>
                <c:ptCount val="2"/>
                <c:pt idx="0">
                  <c:v>2.6468999999999999E-2</c:v>
                </c:pt>
                <c:pt idx="1">
                  <c:v>2.6401000000000001E-2</c:v>
                </c:pt>
              </c:numCache>
            </c:numRef>
          </c:val>
          <c:extLst xmlns:c15="http://schemas.microsoft.com/office/drawing/2012/chart"/>
        </c:ser>
        <c:ser>
          <c:idx val="7"/>
          <c:order val="7"/>
          <c:tx>
            <c:strRef>
              <c:f>Sheet1!$I$1</c:f>
              <c:strCache>
                <c:ptCount val="1"/>
                <c:pt idx="0">
                  <c:v>purchased electricity - bulk chem industry</c:v>
                </c:pt>
              </c:strCache>
            </c:strRef>
          </c:tx>
          <c:spPr>
            <a:solidFill>
              <a:srgbClr val="FFC702"/>
            </a:solidFill>
            <a:ln>
              <a:noFill/>
            </a:ln>
          </c:spPr>
          <c:invertIfNegative val="0"/>
          <c:dPt>
            <c:idx val="0"/>
            <c:invertIfNegative val="0"/>
            <c:bubble3D val="0"/>
          </c:dPt>
          <c:dPt>
            <c:idx val="1"/>
            <c:invertIfNegative val="0"/>
            <c:bubble3D val="0"/>
            <c:spPr>
              <a:solidFill>
                <a:srgbClr val="FFC702">
                  <a:lumMod val="40000"/>
                  <a:lumOff val="60000"/>
                </a:srgbClr>
              </a:solidFill>
              <a:ln>
                <a:noFill/>
              </a:ln>
            </c:spPr>
          </c:dPt>
          <c:cat>
            <c:numRef>
              <c:f>Sheet1!$A$2:$A$33</c:f>
              <c:numCache>
                <c:formatCode>General</c:formatCode>
                <c:ptCount val="2"/>
                <c:pt idx="0">
                  <c:v>2019</c:v>
                </c:pt>
                <c:pt idx="1">
                  <c:v>2050</c:v>
                </c:pt>
              </c:numCache>
            </c:numRef>
          </c:cat>
          <c:val>
            <c:numRef>
              <c:f>Sheet1!$I$2:$I$33</c:f>
              <c:numCache>
                <c:formatCode>General</c:formatCode>
                <c:ptCount val="2"/>
                <c:pt idx="0">
                  <c:v>424.64468399999998</c:v>
                </c:pt>
                <c:pt idx="1">
                  <c:v>509.050659</c:v>
                </c:pt>
              </c:numCache>
            </c:numRef>
          </c:val>
          <c:extLst/>
        </c:ser>
        <c:dLbls>
          <c:showLegendKey val="0"/>
          <c:showVal val="0"/>
          <c:showCatName val="0"/>
          <c:showSerName val="0"/>
          <c:showPercent val="0"/>
          <c:showBubbleSize val="0"/>
        </c:dLbls>
        <c:gapWidth val="0"/>
        <c:overlap val="100"/>
        <c:axId val="-366192336"/>
        <c:axId val="-366195056"/>
        <c:extLst/>
      </c:barChart>
      <c:catAx>
        <c:axId val="-366192336"/>
        <c:scaling>
          <c:orientation val="maxMin"/>
        </c:scaling>
        <c:delete val="1"/>
        <c:axPos val="l"/>
        <c:numFmt formatCode="General" sourceLinked="1"/>
        <c:majorTickMark val="none"/>
        <c:minorTickMark val="none"/>
        <c:tickLblPos val="nextTo"/>
        <c:crossAx val="-366195056"/>
        <c:crosses val="autoZero"/>
        <c:auto val="1"/>
        <c:lblAlgn val="ctr"/>
        <c:lblOffset val="100"/>
        <c:noMultiLvlLbl val="0"/>
      </c:catAx>
      <c:valAx>
        <c:axId val="-366195056"/>
        <c:scaling>
          <c:orientation val="minMax"/>
        </c:scaling>
        <c:delete val="1"/>
        <c:axPos val="b"/>
        <c:numFmt formatCode="0%" sourceLinked="1"/>
        <c:majorTickMark val="out"/>
        <c:minorTickMark val="none"/>
        <c:tickLblPos val="nextTo"/>
        <c:crossAx val="-366192336"/>
        <c:crosses val="max"/>
        <c:crossBetween val="between"/>
        <c:majorUnit val="0.25"/>
      </c:valAx>
    </c:plotArea>
    <c:plotVisOnly val="1"/>
    <c:dispBlanksAs val="gap"/>
    <c:showDLblsOverMax val="0"/>
  </c:chart>
  <c:spPr>
    <a:ln>
      <a:noFill/>
    </a:ln>
  </c:spPr>
  <c:txPr>
    <a:bodyPr/>
    <a:lstStyle/>
    <a:p>
      <a:pPr>
        <a:defRPr sz="1400"/>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 id="18">
  <a:schemeClr val="accent5"/>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0.27665</cdr:x>
      <cdr:y>0.02376</cdr:y>
    </cdr:from>
    <cdr:to>
      <cdr:x>0.67323</cdr:x>
      <cdr:y>0.21276</cdr:y>
    </cdr:to>
    <cdr:sp macro="" textlink="">
      <cdr:nvSpPr>
        <cdr:cNvPr id="6" name="TextBox 1"/>
        <cdr:cNvSpPr txBox="1"/>
      </cdr:nvSpPr>
      <cdr:spPr bwMode="auto">
        <a:xfrm xmlns:a="http://schemas.openxmlformats.org/drawingml/2006/main">
          <a:off x="3153434" y="95065"/>
          <a:ext cx="4520539" cy="75627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spcAft>
              <a:spcPts val="300"/>
            </a:spcAft>
          </a:pPr>
          <a:r>
            <a:rPr lang="en-US" sz="1400" b="0" i="0" dirty="0" smtClean="0">
              <a:solidFill>
                <a:schemeClr val="bg2"/>
              </a:solidFill>
              <a:latin typeface="+mn-lt"/>
              <a:ea typeface="Times New Roman" charset="0"/>
              <a:cs typeface="Times New Roman" charset="0"/>
            </a:rPr>
            <a:t>         </a:t>
          </a:r>
          <a:r>
            <a:rPr lang="en-US" sz="1400" b="1" i="0" dirty="0" smtClean="0">
              <a:solidFill>
                <a:schemeClr val="bg2"/>
              </a:solidFill>
              <a:latin typeface="+mn-lt"/>
              <a:ea typeface="Times New Roman" charset="0"/>
              <a:cs typeface="Times New Roman" charset="0"/>
            </a:rPr>
            <a:t>2019</a:t>
          </a:r>
          <a:endParaRPr lang="en-US" sz="1400" b="0" i="0" dirty="0" smtClean="0">
            <a:solidFill>
              <a:schemeClr val="bg2"/>
            </a:solidFill>
            <a:latin typeface="+mn-lt"/>
            <a:ea typeface="Times New Roman" charset="0"/>
            <a:cs typeface="Times New Roman" charset="0"/>
          </a:endParaRPr>
        </a:p>
        <a:p xmlns:a="http://schemas.openxmlformats.org/drawingml/2006/main">
          <a:pPr eaLnBrk="0" hangingPunct="0"/>
          <a:r>
            <a:rPr lang="en-US" sz="1400" b="0" i="0" dirty="0" smtClean="0">
              <a:solidFill>
                <a:schemeClr val="bg2"/>
              </a:solidFill>
              <a:latin typeface="+mn-lt"/>
              <a:ea typeface="Times New Roman" charset="0"/>
              <a:cs typeface="Times New Roman" charset="0"/>
            </a:rPr>
            <a:t>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0.73909</cdr:x>
      <cdr:y>0.74421</cdr:y>
    </cdr:from>
    <cdr:to>
      <cdr:x>0.87769</cdr:x>
      <cdr:y>0.86078</cdr:y>
    </cdr:to>
    <cdr:sp macro="" textlink="">
      <cdr:nvSpPr>
        <cdr:cNvPr id="3" name="TextBox 1"/>
        <cdr:cNvSpPr txBox="1"/>
      </cdr:nvSpPr>
      <cdr:spPr bwMode="auto">
        <a:xfrm xmlns:a="http://schemas.openxmlformats.org/drawingml/2006/main">
          <a:off x="2027467" y="2041525"/>
          <a:ext cx="380208" cy="319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endParaRPr lang="en-US" sz="1000" i="0" dirty="0" smtClean="0">
            <a:solidFill>
              <a:schemeClr val="accent3"/>
            </a:solidFill>
            <a:latin typeface="+mn-lt"/>
            <a:ea typeface="Times New Roman" charset="0"/>
            <a:cs typeface="Times New Roman" charset="0"/>
          </a:endParaRPr>
        </a:p>
      </cdr:txBody>
    </cdr:sp>
  </cdr:relSizeAnchor>
  <cdr:relSizeAnchor xmlns:cdr="http://schemas.openxmlformats.org/drawingml/2006/chartDrawing">
    <cdr:from>
      <cdr:x>0.72338</cdr:x>
      <cdr:y>0.61228</cdr:y>
    </cdr:from>
    <cdr:to>
      <cdr:x>0.86198</cdr:x>
      <cdr:y>0.72885</cdr:y>
    </cdr:to>
    <cdr:sp macro="" textlink="">
      <cdr:nvSpPr>
        <cdr:cNvPr id="9" name="TextBox 1"/>
        <cdr:cNvSpPr txBox="1"/>
      </cdr:nvSpPr>
      <cdr:spPr bwMode="auto">
        <a:xfrm xmlns:a="http://schemas.openxmlformats.org/drawingml/2006/main">
          <a:off x="1984375" y="1679609"/>
          <a:ext cx="380208" cy="319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endParaRPr lang="en-US" sz="900" i="0" dirty="0" smtClean="0">
            <a:solidFill>
              <a:schemeClr val="accent1"/>
            </a:solidFill>
            <a:latin typeface="+mn-lt"/>
            <a:ea typeface="Times New Roman" charset="0"/>
            <a:cs typeface="Times New Roman" charset="0"/>
          </a:endParaRPr>
        </a:p>
      </cdr:txBody>
    </cdr:sp>
  </cdr:relSizeAnchor>
  <cdr:relSizeAnchor xmlns:cdr="http://schemas.openxmlformats.org/drawingml/2006/chartDrawing">
    <cdr:from>
      <cdr:x>0.7581</cdr:x>
      <cdr:y>0.42477</cdr:y>
    </cdr:from>
    <cdr:to>
      <cdr:x>0.8967</cdr:x>
      <cdr:y>0.54134</cdr:y>
    </cdr:to>
    <cdr:sp macro="" textlink="">
      <cdr:nvSpPr>
        <cdr:cNvPr id="10" name="TextBox 1"/>
        <cdr:cNvSpPr txBox="1"/>
      </cdr:nvSpPr>
      <cdr:spPr bwMode="auto">
        <a:xfrm xmlns:a="http://schemas.openxmlformats.org/drawingml/2006/main">
          <a:off x="2079628" y="1165219"/>
          <a:ext cx="380208" cy="319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endParaRPr lang="en-US" sz="1000" i="0" dirty="0" smtClean="0">
            <a:solidFill>
              <a:schemeClr val="accent2"/>
            </a:solidFill>
            <a:latin typeface="+mn-lt"/>
            <a:ea typeface="Times New Roman" charset="0"/>
            <a:cs typeface="Times New Roman" charset="0"/>
          </a:endParaRPr>
        </a:p>
      </cdr:txBody>
    </cdr:sp>
  </cdr:relSizeAnchor>
  <cdr:relSizeAnchor xmlns:cdr="http://schemas.openxmlformats.org/drawingml/2006/chartDrawing">
    <cdr:from>
      <cdr:x>0.71278</cdr:x>
      <cdr:y>0.39204</cdr:y>
    </cdr:from>
    <cdr:to>
      <cdr:x>1</cdr:x>
      <cdr:y>0.91719</cdr:y>
    </cdr:to>
    <cdr:sp macro="" textlink="">
      <cdr:nvSpPr>
        <cdr:cNvPr id="11" name="TextBox 1"/>
        <cdr:cNvSpPr txBox="1"/>
      </cdr:nvSpPr>
      <cdr:spPr bwMode="auto">
        <a:xfrm xmlns:a="http://schemas.openxmlformats.org/drawingml/2006/main">
          <a:off x="4445918" y="1760675"/>
          <a:ext cx="1791513" cy="235844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a:solidFill>
                <a:schemeClr val="accent1"/>
              </a:solidFill>
              <a:effectLst/>
              <a:latin typeface="+mn-lt"/>
              <a:ea typeface="+mn-ea"/>
              <a:cs typeface="+mn-cs"/>
            </a:rPr>
            <a:t>natural </a:t>
          </a:r>
          <a:r>
            <a:rPr lang="en-US" sz="1400" b="1" i="0" baseline="0" dirty="0" smtClean="0">
              <a:solidFill>
                <a:schemeClr val="accent1"/>
              </a:solidFill>
              <a:effectLst/>
              <a:latin typeface="+mn-lt"/>
              <a:ea typeface="+mn-ea"/>
              <a:cs typeface="+mn-cs"/>
            </a:rPr>
            <a:t>gas</a:t>
          </a:r>
        </a:p>
        <a:p xmlns:a="http://schemas.openxmlformats.org/drawingml/2006/main">
          <a:pPr eaLnBrk="0" hangingPunct="0">
            <a:spcBef>
              <a:spcPts val="1800"/>
            </a:spcBef>
          </a:pPr>
          <a:r>
            <a:rPr lang="en-US" sz="1400" b="1" i="0" dirty="0" smtClean="0">
              <a:solidFill>
                <a:schemeClr val="accent6"/>
              </a:solidFill>
              <a:latin typeface="+mn-lt"/>
              <a:ea typeface="Times New Roman" charset="0"/>
              <a:cs typeface="Times New Roman" charset="0"/>
            </a:rPr>
            <a:t>hydrocarbon</a:t>
          </a:r>
        </a:p>
        <a:p xmlns:a="http://schemas.openxmlformats.org/drawingml/2006/main">
          <a:pPr eaLnBrk="0" hangingPunct="0"/>
          <a:r>
            <a:rPr lang="en-US" sz="1400" b="1" i="0" dirty="0" smtClean="0">
              <a:solidFill>
                <a:schemeClr val="accent6"/>
              </a:solidFill>
              <a:latin typeface="+mn-lt"/>
              <a:ea typeface="Times New Roman" charset="0"/>
              <a:cs typeface="Times New Roman" charset="0"/>
            </a:rPr>
            <a:t>gas liquids</a:t>
          </a:r>
        </a:p>
        <a:p xmlns:a="http://schemas.openxmlformats.org/drawingml/2006/main">
          <a:pPr marL="0" marR="0" lvl="0" indent="0" defTabSz="914400" eaLnBrk="0" fontAlgn="auto" latinLnBrk="0" hangingPunct="0">
            <a:spcBef>
              <a:spcPts val="1800"/>
            </a:spcBef>
            <a:buClrTx/>
            <a:buSzTx/>
            <a:buFontTx/>
            <a:buNone/>
            <a:tabLst/>
            <a:defRPr/>
          </a:pPr>
          <a:r>
            <a:rPr kumimoji="0" lang="en-US" sz="1400" b="1" i="0" u="none" strike="noStrike" kern="0" cap="none" spc="0" normalizeH="0" baseline="0" noProof="0" dirty="0" smtClean="0">
              <a:ln>
                <a:noFill/>
              </a:ln>
              <a:solidFill>
                <a:schemeClr val="accent2"/>
              </a:solidFill>
              <a:effectLst/>
              <a:uLnTx/>
              <a:uFillTx/>
              <a:latin typeface="+mn-lt"/>
              <a:ea typeface="Times New Roman" charset="0"/>
              <a:cs typeface="Times New Roman" charset="0"/>
            </a:rPr>
            <a:t>petroleum</a:t>
          </a:r>
        </a:p>
        <a:p xmlns:a="http://schemas.openxmlformats.org/drawingml/2006/main">
          <a:pPr eaLnBrk="0" fontAlgn="auto" latinLnBrk="0" hangingPunct="0">
            <a:spcBef>
              <a:spcPts val="1200"/>
            </a:spcBef>
          </a:pPr>
          <a:r>
            <a:rPr lang="en-US" sz="1400" b="1" i="0" baseline="0" dirty="0" smtClean="0">
              <a:solidFill>
                <a:schemeClr val="accent3"/>
              </a:solidFill>
              <a:effectLst/>
              <a:latin typeface="+mn-lt"/>
              <a:ea typeface="+mn-ea"/>
              <a:cs typeface="+mn-cs"/>
            </a:rPr>
            <a:t>renewables</a:t>
          </a:r>
          <a:endParaRPr lang="en-US" sz="1400" b="1" i="0" dirty="0" smtClean="0">
            <a:solidFill>
              <a:schemeClr val="accent2"/>
            </a:solidFill>
            <a:latin typeface="+mn-lt"/>
            <a:ea typeface="Times New Roman" charset="0"/>
            <a:cs typeface="Times New Roman" charset="0"/>
          </a:endParaRPr>
        </a:p>
        <a:p xmlns:a="http://schemas.openxmlformats.org/drawingml/2006/main">
          <a:pPr marL="0" marR="0" lvl="0" indent="0" defTabSz="914400" eaLnBrk="0" fontAlgn="auto" latinLnBrk="0" hangingPunct="0">
            <a:spcBef>
              <a:spcPts val="300"/>
            </a:spcBef>
            <a:buClrTx/>
            <a:buSzTx/>
            <a:buFontTx/>
            <a:buNone/>
            <a:tabLst/>
            <a:defRPr/>
          </a:pPr>
          <a:r>
            <a:rPr kumimoji="0" lang="en-US" sz="1400" b="1" i="0" u="none" strike="noStrike" kern="0" cap="none" spc="0" normalizeH="0" baseline="0" noProof="0" dirty="0" smtClean="0">
              <a:ln>
                <a:noFill/>
              </a:ln>
              <a:solidFill>
                <a:schemeClr val="accent4"/>
              </a:solidFill>
              <a:effectLst/>
              <a:uLnTx/>
              <a:uFillTx/>
              <a:latin typeface="+mn-lt"/>
              <a:ea typeface="Times New Roman" charset="0"/>
              <a:cs typeface="Times New Roman" charset="0"/>
            </a:rPr>
            <a:t>purchased</a:t>
          </a:r>
        </a:p>
        <a:p xmlns:a="http://schemas.openxmlformats.org/drawingml/2006/main">
          <a:pPr marL="0" marR="0" lvl="0" indent="0" defTabSz="914400" eaLnBrk="0" fontAlgn="auto" latinLnBrk="0" hangingPunct="0">
            <a:buClrTx/>
            <a:buSzTx/>
            <a:buFontTx/>
            <a:buNone/>
            <a:tabLst/>
            <a:defRPr/>
          </a:pPr>
          <a:r>
            <a:rPr kumimoji="0" lang="en-US" sz="1400" b="1" i="0" u="none" strike="noStrike" kern="0" cap="none" spc="0" normalizeH="0" baseline="0" noProof="0" dirty="0" smtClean="0">
              <a:ln>
                <a:noFill/>
              </a:ln>
              <a:solidFill>
                <a:schemeClr val="accent4"/>
              </a:solidFill>
              <a:effectLst/>
              <a:uLnTx/>
              <a:uFillTx/>
              <a:latin typeface="+mn-lt"/>
              <a:ea typeface="Times New Roman" charset="0"/>
              <a:cs typeface="Times New Roman" charset="0"/>
            </a:rPr>
            <a:t> electricity</a:t>
          </a:r>
        </a:p>
        <a:p xmlns:a="http://schemas.openxmlformats.org/drawingml/2006/main">
          <a:pPr marL="0" marR="0" lvl="0" indent="0" defTabSz="914400" eaLnBrk="0" fontAlgn="auto" latinLnBrk="0" hangingPunct="0">
            <a:buClrTx/>
            <a:buSzTx/>
            <a:buFontTx/>
            <a:buNone/>
            <a:tabLst/>
            <a:defRPr/>
          </a:pPr>
          <a:r>
            <a:rPr kumimoji="0" lang="en-US" sz="1400" b="1" i="0" u="none" strike="noStrike" kern="0" cap="none" spc="0" normalizeH="0" baseline="0" noProof="0" dirty="0" smtClean="0">
              <a:ln>
                <a:noFill/>
              </a:ln>
              <a:solidFill>
                <a:schemeClr val="tx1">
                  <a:lumMod val="50000"/>
                  <a:lumOff val="50000"/>
                </a:schemeClr>
              </a:solidFill>
              <a:effectLst/>
              <a:uLnTx/>
              <a:uFillTx/>
              <a:latin typeface="+mn-lt"/>
              <a:ea typeface="Times New Roman" charset="0"/>
              <a:cs typeface="Times New Roman" charset="0"/>
            </a:rPr>
            <a:t>coal</a:t>
          </a:r>
          <a:endParaRPr lang="en-US" sz="1400" b="1" i="0" dirty="0" smtClean="0">
            <a:solidFill>
              <a:schemeClr val="accent2">
                <a:lumMod val="50000"/>
              </a:schemeClr>
            </a:solidFill>
            <a:latin typeface="+mn-lt"/>
            <a:ea typeface="Times New Roman" charset="0"/>
            <a:cs typeface="Times New Roman" charset="0"/>
          </a:endParaRPr>
        </a:p>
      </cdr:txBody>
    </cdr:sp>
  </cdr:relSizeAnchor>
  <cdr:relSizeAnchor xmlns:cdr="http://schemas.openxmlformats.org/drawingml/2006/chartDrawing">
    <cdr:from>
      <cdr:x>0.10621</cdr:x>
      <cdr:y>0.06382</cdr:y>
    </cdr:from>
    <cdr:to>
      <cdr:x>0.57397</cdr:x>
      <cdr:y>0.2391</cdr:y>
    </cdr:to>
    <cdr:sp macro="" textlink="">
      <cdr:nvSpPr>
        <cdr:cNvPr id="6" name="TextBox 1"/>
        <cdr:cNvSpPr txBox="1"/>
      </cdr:nvSpPr>
      <cdr:spPr bwMode="auto">
        <a:xfrm xmlns:a="http://schemas.openxmlformats.org/drawingml/2006/main">
          <a:off x="662494" y="286609"/>
          <a:ext cx="2917621" cy="78718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spcAft>
              <a:spcPts val="300"/>
            </a:spcAft>
          </a:pPr>
          <a:r>
            <a:rPr lang="en-US" sz="1400" b="1" i="0" dirty="0" smtClean="0">
              <a:solidFill>
                <a:schemeClr val="bg2"/>
              </a:solidFill>
              <a:latin typeface="+mn-lt"/>
              <a:ea typeface="Times New Roman" charset="0"/>
              <a:cs typeface="Times New Roman" charset="0"/>
            </a:rPr>
            <a:t>  2019</a:t>
          </a:r>
        </a:p>
        <a:p xmlns:a="http://schemas.openxmlformats.org/drawingml/2006/main">
          <a:pPr eaLnBrk="0" hangingPunct="0"/>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0.73909</cdr:x>
      <cdr:y>0.74421</cdr:y>
    </cdr:from>
    <cdr:to>
      <cdr:x>0.87769</cdr:x>
      <cdr:y>0.86078</cdr:y>
    </cdr:to>
    <cdr:sp macro="" textlink="">
      <cdr:nvSpPr>
        <cdr:cNvPr id="3" name="TextBox 1"/>
        <cdr:cNvSpPr txBox="1"/>
      </cdr:nvSpPr>
      <cdr:spPr bwMode="auto">
        <a:xfrm xmlns:a="http://schemas.openxmlformats.org/drawingml/2006/main">
          <a:off x="2027467" y="2041525"/>
          <a:ext cx="380208" cy="319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endParaRPr lang="en-US" sz="1000" i="0" dirty="0" smtClean="0">
            <a:solidFill>
              <a:schemeClr val="accent3"/>
            </a:solidFill>
            <a:latin typeface="+mn-lt"/>
            <a:ea typeface="Times New Roman" charset="0"/>
            <a:cs typeface="Times New Roman" charset="0"/>
          </a:endParaRPr>
        </a:p>
      </cdr:txBody>
    </cdr:sp>
  </cdr:relSizeAnchor>
  <cdr:relSizeAnchor xmlns:cdr="http://schemas.openxmlformats.org/drawingml/2006/chartDrawing">
    <cdr:from>
      <cdr:x>0.72338</cdr:x>
      <cdr:y>0.61228</cdr:y>
    </cdr:from>
    <cdr:to>
      <cdr:x>0.86198</cdr:x>
      <cdr:y>0.72885</cdr:y>
    </cdr:to>
    <cdr:sp macro="" textlink="">
      <cdr:nvSpPr>
        <cdr:cNvPr id="9" name="TextBox 1"/>
        <cdr:cNvSpPr txBox="1"/>
      </cdr:nvSpPr>
      <cdr:spPr bwMode="auto">
        <a:xfrm xmlns:a="http://schemas.openxmlformats.org/drawingml/2006/main">
          <a:off x="1984375" y="1679609"/>
          <a:ext cx="380208" cy="319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endParaRPr lang="en-US" sz="900" i="0" dirty="0" smtClean="0">
            <a:solidFill>
              <a:schemeClr val="accent1"/>
            </a:solidFill>
            <a:latin typeface="+mn-lt"/>
            <a:ea typeface="Times New Roman" charset="0"/>
            <a:cs typeface="Times New Roman" charset="0"/>
          </a:endParaRPr>
        </a:p>
      </cdr:txBody>
    </cdr:sp>
  </cdr:relSizeAnchor>
  <cdr:relSizeAnchor xmlns:cdr="http://schemas.openxmlformats.org/drawingml/2006/chartDrawing">
    <cdr:from>
      <cdr:x>0.7581</cdr:x>
      <cdr:y>0.42477</cdr:y>
    </cdr:from>
    <cdr:to>
      <cdr:x>0.8967</cdr:x>
      <cdr:y>0.54134</cdr:y>
    </cdr:to>
    <cdr:sp macro="" textlink="">
      <cdr:nvSpPr>
        <cdr:cNvPr id="10" name="TextBox 1"/>
        <cdr:cNvSpPr txBox="1"/>
      </cdr:nvSpPr>
      <cdr:spPr bwMode="auto">
        <a:xfrm xmlns:a="http://schemas.openxmlformats.org/drawingml/2006/main">
          <a:off x="2079628" y="1165219"/>
          <a:ext cx="380208" cy="319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endParaRPr lang="en-US" sz="1000" i="0" dirty="0" smtClean="0">
            <a:solidFill>
              <a:schemeClr val="accent2"/>
            </a:solidFill>
            <a:latin typeface="+mn-lt"/>
            <a:ea typeface="Times New Roman" charset="0"/>
            <a:cs typeface="Times New Roman" charset="0"/>
          </a:endParaRPr>
        </a:p>
      </cdr:txBody>
    </cdr:sp>
  </cdr:relSizeAnchor>
  <cdr:relSizeAnchor xmlns:cdr="http://schemas.openxmlformats.org/drawingml/2006/chartDrawing">
    <cdr:from>
      <cdr:x>0.72391</cdr:x>
      <cdr:y>0.22054</cdr:y>
    </cdr:from>
    <cdr:to>
      <cdr:x>0.98819</cdr:x>
      <cdr:y>0.89671</cdr:y>
    </cdr:to>
    <cdr:sp macro="" textlink="">
      <cdr:nvSpPr>
        <cdr:cNvPr id="11" name="TextBox 1"/>
        <cdr:cNvSpPr txBox="1"/>
      </cdr:nvSpPr>
      <cdr:spPr bwMode="auto">
        <a:xfrm xmlns:a="http://schemas.openxmlformats.org/drawingml/2006/main">
          <a:off x="4670411" y="1002757"/>
          <a:ext cx="1705037" cy="307444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endParaRPr lang="en-US" sz="1400" b="1" i="0" baseline="0" dirty="0" smtClean="0">
            <a:solidFill>
              <a:schemeClr val="accent3">
                <a:lumMod val="40000"/>
                <a:lumOff val="60000"/>
              </a:schemeClr>
            </a:solidFill>
            <a:effectLst/>
            <a:latin typeface="+mn-lt"/>
            <a:ea typeface="+mn-ea"/>
            <a:cs typeface="+mn-cs"/>
          </a:endParaRPr>
        </a:p>
        <a:p xmlns:a="http://schemas.openxmlformats.org/drawingml/2006/main">
          <a:pPr eaLnBrk="0" hangingPunct="0"/>
          <a:r>
            <a:rPr lang="en-US" sz="1400" b="1" i="0" baseline="0" dirty="0" smtClean="0">
              <a:solidFill>
                <a:schemeClr val="accent3">
                  <a:lumMod val="75000"/>
                </a:schemeClr>
              </a:solidFill>
              <a:effectLst/>
              <a:latin typeface="+mn-lt"/>
              <a:ea typeface="+mn-ea"/>
              <a:cs typeface="+mn-cs"/>
            </a:rPr>
            <a:t>non-</a:t>
          </a:r>
          <a:endParaRPr lang="en-US" sz="1400" b="1" i="0" baseline="0" dirty="0">
            <a:solidFill>
              <a:schemeClr val="accent3">
                <a:lumMod val="75000"/>
              </a:schemeClr>
            </a:solidFill>
            <a:effectLst/>
            <a:latin typeface="+mn-lt"/>
            <a:ea typeface="+mn-ea"/>
            <a:cs typeface="+mn-cs"/>
          </a:endParaRPr>
        </a:p>
        <a:p xmlns:a="http://schemas.openxmlformats.org/drawingml/2006/main">
          <a:pPr eaLnBrk="0" hangingPunct="0"/>
          <a:r>
            <a:rPr lang="en-US" sz="1400" b="1" i="0" baseline="0" dirty="0">
              <a:solidFill>
                <a:schemeClr val="accent3">
                  <a:lumMod val="75000"/>
                </a:schemeClr>
              </a:solidFill>
              <a:effectLst/>
              <a:latin typeface="+mn-lt"/>
            </a:rPr>
            <a:t>manufacturing</a:t>
          </a:r>
          <a:endParaRPr lang="en-US" sz="1400" b="1" i="0" dirty="0" smtClean="0">
            <a:solidFill>
              <a:schemeClr val="accent3">
                <a:lumMod val="75000"/>
              </a:schemeClr>
            </a:solidFill>
            <a:latin typeface="+mn-lt"/>
            <a:ea typeface="Times New Roman" charset="0"/>
            <a:cs typeface="Times New Roman" charset="0"/>
          </a:endParaRPr>
        </a:p>
        <a:p xmlns:a="http://schemas.openxmlformats.org/drawingml/2006/main">
          <a:pPr eaLnBrk="0" hangingPunct="0">
            <a:spcBef>
              <a:spcPts val="600"/>
            </a:spcBef>
          </a:pPr>
          <a:r>
            <a:rPr lang="en-US" sz="1400" b="1" i="0" dirty="0" smtClean="0">
              <a:solidFill>
                <a:schemeClr val="accent4">
                  <a:lumMod val="60000"/>
                  <a:lumOff val="40000"/>
                </a:schemeClr>
              </a:solidFill>
              <a:latin typeface="+mn-lt"/>
              <a:ea typeface="Times New Roman" charset="0"/>
              <a:cs typeface="Times New Roman" charset="0"/>
            </a:rPr>
            <a:t>non-energy</a:t>
          </a:r>
          <a:r>
            <a:rPr lang="en-US" sz="1400" b="1" dirty="0">
              <a:solidFill>
                <a:schemeClr val="accent4">
                  <a:lumMod val="60000"/>
                  <a:lumOff val="40000"/>
                </a:schemeClr>
              </a:solidFill>
              <a:ea typeface="Times New Roman" charset="0"/>
              <a:cs typeface="Times New Roman" charset="0"/>
            </a:rPr>
            <a:t>-</a:t>
          </a:r>
          <a:endParaRPr lang="en-US" sz="1400" b="1" i="0" baseline="0" dirty="0" smtClean="0">
            <a:solidFill>
              <a:schemeClr val="accent4">
                <a:lumMod val="60000"/>
                <a:lumOff val="40000"/>
              </a:schemeClr>
            </a:solidFill>
            <a:latin typeface="+mn-lt"/>
            <a:ea typeface="Times New Roman" charset="0"/>
            <a:cs typeface="Times New Roman" charset="0"/>
          </a:endParaRPr>
        </a:p>
        <a:p xmlns:a="http://schemas.openxmlformats.org/drawingml/2006/main">
          <a:pPr eaLnBrk="0" hangingPunct="0"/>
          <a:r>
            <a:rPr lang="en-US" sz="1400" b="1" i="0" baseline="0" dirty="0" smtClean="0">
              <a:solidFill>
                <a:schemeClr val="accent4">
                  <a:lumMod val="60000"/>
                  <a:lumOff val="40000"/>
                </a:schemeClr>
              </a:solidFill>
              <a:latin typeface="+mn-lt"/>
              <a:ea typeface="Times New Roman" charset="0"/>
              <a:cs typeface="Times New Roman" charset="0"/>
            </a:rPr>
            <a:t>intensive</a:t>
          </a:r>
        </a:p>
        <a:p xmlns:a="http://schemas.openxmlformats.org/drawingml/2006/main">
          <a:pPr eaLnBrk="0" hangingPunct="0"/>
          <a:r>
            <a:rPr lang="en-US" sz="1400" b="1" i="0" dirty="0" smtClean="0">
              <a:solidFill>
                <a:schemeClr val="bg2">
                  <a:lumMod val="40000"/>
                  <a:lumOff val="60000"/>
                </a:schemeClr>
              </a:solidFill>
              <a:latin typeface="+mn-lt"/>
              <a:ea typeface="Times New Roman" charset="0"/>
              <a:cs typeface="Times New Roman" charset="0"/>
            </a:rPr>
            <a:t>other energy- </a:t>
          </a:r>
        </a:p>
        <a:p xmlns:a="http://schemas.openxmlformats.org/drawingml/2006/main">
          <a:pPr eaLnBrk="0" hangingPunct="0"/>
          <a:r>
            <a:rPr lang="en-US" sz="1400" b="1" i="0" dirty="0" smtClean="0">
              <a:solidFill>
                <a:schemeClr val="bg2">
                  <a:lumMod val="40000"/>
                  <a:lumOff val="60000"/>
                </a:schemeClr>
              </a:solidFill>
              <a:latin typeface="+mn-lt"/>
              <a:ea typeface="Times New Roman" charset="0"/>
              <a:cs typeface="Times New Roman" charset="0"/>
            </a:rPr>
            <a:t>intensive</a:t>
          </a:r>
        </a:p>
        <a:p xmlns:a="http://schemas.openxmlformats.org/drawingml/2006/main">
          <a:pPr eaLnBrk="0" hangingPunct="0">
            <a:spcBef>
              <a:spcPts val="600"/>
            </a:spcBef>
          </a:pPr>
          <a:r>
            <a:rPr kumimoji="0" lang="en-US" sz="1400" b="1" i="0" u="none" strike="noStrike" kern="0" cap="none" spc="0" normalizeH="0" baseline="0" noProof="0" dirty="0" smtClean="0">
              <a:ln>
                <a:noFill/>
              </a:ln>
              <a:solidFill>
                <a:schemeClr val="accent6">
                  <a:lumMod val="75000"/>
                </a:schemeClr>
              </a:solidFill>
              <a:effectLst/>
              <a:uLnTx/>
              <a:uFillTx/>
              <a:latin typeface="+mn-lt"/>
              <a:ea typeface="Times New Roman" charset="0"/>
              <a:cs typeface="Times New Roman" charset="0"/>
            </a:rPr>
            <a:t>bulk chemical </a:t>
          </a:r>
        </a:p>
        <a:p xmlns:a="http://schemas.openxmlformats.org/drawingml/2006/main">
          <a:pPr eaLnBrk="0" hangingPunct="0">
            <a:spcAft>
              <a:spcPts val="300"/>
            </a:spcAft>
          </a:pPr>
          <a:r>
            <a:rPr kumimoji="0" lang="en-US" sz="1400" b="1" i="0" u="none" strike="noStrike" kern="0" cap="none" spc="0" normalizeH="0" baseline="0" noProof="0" dirty="0" smtClean="0">
              <a:ln>
                <a:noFill/>
              </a:ln>
              <a:solidFill>
                <a:schemeClr val="accent6">
                  <a:lumMod val="75000"/>
                </a:schemeClr>
              </a:solidFill>
              <a:effectLst/>
              <a:uLnTx/>
              <a:uFillTx/>
              <a:latin typeface="+mn-lt"/>
              <a:ea typeface="Times New Roman" charset="0"/>
              <a:cs typeface="Times New Roman" charset="0"/>
            </a:rPr>
            <a:t>feedstocks</a:t>
          </a:r>
        </a:p>
        <a:p xmlns:a="http://schemas.openxmlformats.org/drawingml/2006/main">
          <a:pPr eaLnBrk="0" hangingPunct="0">
            <a:spcBef>
              <a:spcPts val="1200"/>
            </a:spcBef>
          </a:pPr>
          <a:r>
            <a:rPr kumimoji="0" lang="en-US" sz="1400" b="1" i="0" u="none" strike="noStrike" kern="0" cap="none" spc="0" normalizeH="0" baseline="0" noProof="0" dirty="0" smtClean="0">
              <a:ln>
                <a:noFill/>
              </a:ln>
              <a:solidFill>
                <a:schemeClr val="tx2">
                  <a:lumMod val="75000"/>
                  <a:lumOff val="25000"/>
                </a:schemeClr>
              </a:solidFill>
              <a:effectLst/>
              <a:uLnTx/>
              <a:uFillTx/>
              <a:latin typeface="+mn-lt"/>
              <a:ea typeface="Times New Roman" charset="0"/>
              <a:cs typeface="Times New Roman" charset="0"/>
            </a:rPr>
            <a:t>bulk chemicals  </a:t>
          </a:r>
        </a:p>
        <a:p xmlns:a="http://schemas.openxmlformats.org/drawingml/2006/main">
          <a:pPr eaLnBrk="0" hangingPunct="0">
            <a:spcAft>
              <a:spcPts val="600"/>
            </a:spcAft>
          </a:pPr>
          <a:r>
            <a:rPr kumimoji="0" lang="en-US" sz="1400" b="1" i="0" u="none" strike="noStrike" kern="0" cap="none" spc="0" normalizeH="0" baseline="0" noProof="0" dirty="0" smtClean="0">
              <a:ln>
                <a:noFill/>
              </a:ln>
              <a:solidFill>
                <a:schemeClr val="tx2">
                  <a:lumMod val="75000"/>
                  <a:lumOff val="25000"/>
                </a:schemeClr>
              </a:solidFill>
              <a:effectLst/>
              <a:uLnTx/>
              <a:uFillTx/>
              <a:latin typeface="+mn-lt"/>
              <a:ea typeface="Times New Roman" charset="0"/>
              <a:cs typeface="Times New Roman" charset="0"/>
            </a:rPr>
            <a:t>heat and power</a:t>
          </a:r>
        </a:p>
        <a:p xmlns:a="http://schemas.openxmlformats.org/drawingml/2006/main">
          <a:pPr eaLnBrk="0" hangingPunct="0"/>
          <a:r>
            <a:rPr kumimoji="0" lang="en-US" sz="1400" b="1" i="0" u="none" strike="noStrike" kern="0" cap="none" spc="0" normalizeH="0" baseline="0" noProof="0" dirty="0" smtClean="0">
              <a:ln>
                <a:noFill/>
              </a:ln>
              <a:solidFill>
                <a:schemeClr val="accent4">
                  <a:lumMod val="75000"/>
                </a:schemeClr>
              </a:solidFill>
              <a:effectLst/>
              <a:uLnTx/>
              <a:uFillTx/>
              <a:latin typeface="+mn-lt"/>
              <a:ea typeface="Times New Roman" charset="0"/>
              <a:cs typeface="Times New Roman" charset="0"/>
            </a:rPr>
            <a:t>refining</a:t>
          </a:r>
          <a:endParaRPr lang="en-US" sz="1400" b="1" i="0" dirty="0" smtClean="0">
            <a:solidFill>
              <a:schemeClr val="accent4">
                <a:lumMod val="75000"/>
              </a:schemeClr>
            </a:solidFill>
            <a:latin typeface="+mn-lt"/>
            <a:ea typeface="Times New Roman" charset="0"/>
            <a:cs typeface="Times New Roman" charset="0"/>
          </a:endParaRPr>
        </a:p>
      </cdr:txBody>
    </cdr:sp>
  </cdr:relSizeAnchor>
  <cdr:relSizeAnchor xmlns:cdr="http://schemas.openxmlformats.org/drawingml/2006/chartDrawing">
    <cdr:from>
      <cdr:x>0.12987</cdr:x>
      <cdr:y>0.07508</cdr:y>
    </cdr:from>
    <cdr:to>
      <cdr:x>0.59763</cdr:x>
      <cdr:y>0.256</cdr:y>
    </cdr:to>
    <cdr:sp macro="" textlink="">
      <cdr:nvSpPr>
        <cdr:cNvPr id="13" name="TextBox 1"/>
        <cdr:cNvSpPr txBox="1"/>
      </cdr:nvSpPr>
      <cdr:spPr bwMode="auto">
        <a:xfrm xmlns:a="http://schemas.openxmlformats.org/drawingml/2006/main">
          <a:off x="662825" y="337197"/>
          <a:ext cx="2387345" cy="81251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spcAft>
              <a:spcPts val="300"/>
            </a:spcAft>
          </a:pPr>
          <a:r>
            <a:rPr lang="en-US" sz="1400" b="1" i="0" dirty="0" smtClean="0">
              <a:solidFill>
                <a:schemeClr val="bg2"/>
              </a:solidFill>
              <a:latin typeface="+mn-lt"/>
              <a:ea typeface="Times New Roman" charset="0"/>
              <a:cs typeface="Times New Roman" charset="0"/>
            </a:rPr>
            <a:t>  2019</a:t>
          </a:r>
        </a:p>
        <a:p xmlns:a="http://schemas.openxmlformats.org/drawingml/2006/main">
          <a:pPr eaLnBrk="0" hangingPunct="0"/>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relSizeAnchor>
  <cdr:relSizeAnchor xmlns:cdr="http://schemas.openxmlformats.org/drawingml/2006/chartDrawing">
    <cdr:from>
      <cdr:x>0.68912</cdr:x>
      <cdr:y>0.91958</cdr:y>
    </cdr:from>
    <cdr:to>
      <cdr:x>0.81703</cdr:x>
      <cdr:y>0.98811</cdr:y>
    </cdr:to>
    <cdr:sp macro="" textlink="">
      <cdr:nvSpPr>
        <cdr:cNvPr id="7" name="TextBox 2"/>
        <cdr:cNvSpPr txBox="1"/>
      </cdr:nvSpPr>
      <cdr:spPr>
        <a:xfrm xmlns:a="http://schemas.openxmlformats.org/drawingml/2006/main">
          <a:off x="4445918" y="4129869"/>
          <a:ext cx="825267" cy="30777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400" dirty="0" smtClean="0"/>
            <a:t>2050</a:t>
          </a:r>
          <a:endParaRPr lang="en-US" sz="1400" dirty="0"/>
        </a:p>
      </cdr:txBody>
    </cdr:sp>
  </cdr:relSizeAnchor>
</c:userShapes>
</file>

<file path=ppt/drawings/drawing4.xml><?xml version="1.0" encoding="utf-8"?>
<c:userShapes xmlns:c="http://schemas.openxmlformats.org/drawingml/2006/chart">
  <cdr:relSizeAnchor xmlns:cdr="http://schemas.openxmlformats.org/drawingml/2006/chartDrawing">
    <cdr:from>
      <cdr:x>0.83522</cdr:x>
      <cdr:y>0.70665</cdr:y>
    </cdr:from>
    <cdr:to>
      <cdr:x>0.91983</cdr:x>
      <cdr:y>0.83056</cdr:y>
    </cdr:to>
    <cdr:sp macro="" textlink="">
      <cdr:nvSpPr>
        <cdr:cNvPr id="4" name="TextBox 3"/>
        <cdr:cNvSpPr txBox="1"/>
      </cdr:nvSpPr>
      <cdr:spPr bwMode="auto">
        <a:xfrm xmlns:a="http://schemas.openxmlformats.org/drawingml/2006/main">
          <a:off x="4669138" y="2750689"/>
          <a:ext cx="473021" cy="482332"/>
        </a:xfrm>
        <a:prstGeom xmlns:a="http://schemas.openxmlformats.org/drawingml/2006/main" prst="rect">
          <a:avLst/>
        </a:prstGeom>
        <a:solidFill xmlns:a="http://schemas.openxmlformats.org/drawingml/2006/main">
          <a:schemeClr val="bg1"/>
        </a:solidFill>
        <a:ln xmlns:a="http://schemas.openxmlformats.org/drawingml/2006/main" w="9525">
          <a:noFill/>
          <a:miter lim="800000"/>
          <a:headEnd/>
          <a:tailEnd/>
        </a:ln>
      </cdr:spPr>
      <cdr:txBody>
        <a:bodyPr xmlns:a="http://schemas.openxmlformats.org/drawingml/2006/main" vertOverflow="clip" wrap="none" lIns="0" tIns="0" rIns="0" rtlCol="0">
          <a:prstTxWarp prst="textNoShape">
            <a:avLst/>
          </a:prstTxWarp>
        </a:bodyPr>
        <a:lstStyle xmlns:a="http://schemas.openxmlformats.org/drawingml/2006/main"/>
        <a:p xmlns:a="http://schemas.openxmlformats.org/drawingml/2006/main">
          <a:pPr eaLnBrk="0" hangingPunct="0"/>
          <a:r>
            <a:rPr lang="en-US" sz="1400" b="1" i="0" dirty="0" smtClean="0">
              <a:solidFill>
                <a:schemeClr val="tx2"/>
              </a:solidFill>
              <a:latin typeface="+mn-lt"/>
              <a:ea typeface="Times New Roman" charset="0"/>
              <a:cs typeface="Times New Roman" charset="0"/>
            </a:rPr>
            <a:t>2019</a:t>
          </a:r>
        </a:p>
        <a:p xmlns:a="http://schemas.openxmlformats.org/drawingml/2006/main">
          <a:pPr eaLnBrk="0" hangingPunct="0"/>
          <a:r>
            <a:rPr lang="en-US" sz="1400" b="1" i="0" dirty="0" smtClean="0">
              <a:solidFill>
                <a:schemeClr val="accent1">
                  <a:lumMod val="75000"/>
                </a:schemeClr>
              </a:solidFill>
              <a:latin typeface="+mn-lt"/>
              <a:ea typeface="Times New Roman" charset="0"/>
              <a:cs typeface="Times New Roman" charset="0"/>
            </a:rPr>
            <a:t>2050</a:t>
          </a:r>
        </a:p>
        <a:p xmlns:a="http://schemas.openxmlformats.org/drawingml/2006/main">
          <a:pPr eaLnBrk="0" hangingPunct="0"/>
          <a:endParaRPr lang="en-US" sz="1400" b="1" i="0" dirty="0" smtClean="0">
            <a:solidFill>
              <a:schemeClr val="accent1"/>
            </a:solidFill>
            <a:latin typeface="+mn-lt"/>
            <a:ea typeface="Times New Roman" charset="0"/>
            <a:cs typeface="Times New Roman" charset="0"/>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0.84868</cdr:x>
      <cdr:y>0.02621</cdr:y>
    </cdr:from>
    <cdr:to>
      <cdr:x>0.93728</cdr:x>
      <cdr:y>0.14749</cdr:y>
    </cdr:to>
    <cdr:sp macro="" textlink="">
      <cdr:nvSpPr>
        <cdr:cNvPr id="4" name="TextBox 3"/>
        <cdr:cNvSpPr txBox="1"/>
      </cdr:nvSpPr>
      <cdr:spPr bwMode="auto">
        <a:xfrm xmlns:a="http://schemas.openxmlformats.org/drawingml/2006/main">
          <a:off x="5151044" y="102688"/>
          <a:ext cx="537713" cy="47509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0" tIns="0" rIns="0" rtlCol="0">
          <a:prstTxWarp prst="textNoShape">
            <a:avLst/>
          </a:prstTxWarp>
        </a:bodyPr>
        <a:lstStyle xmlns:a="http://schemas.openxmlformats.org/drawingml/2006/main"/>
        <a:p xmlns:a="http://schemas.openxmlformats.org/drawingml/2006/main">
          <a:pPr eaLnBrk="0" hangingPunct="0"/>
          <a:r>
            <a:rPr lang="en-US" sz="1400" b="1" i="0" dirty="0" smtClean="0">
              <a:solidFill>
                <a:srgbClr val="631B24"/>
              </a:solidFill>
              <a:latin typeface="+mn-lt"/>
              <a:ea typeface="Times New Roman" charset="0"/>
              <a:cs typeface="Times New Roman" charset="0"/>
            </a:rPr>
            <a:t>2019</a:t>
          </a:r>
        </a:p>
        <a:p xmlns:a="http://schemas.openxmlformats.org/drawingml/2006/main">
          <a:pPr eaLnBrk="0" hangingPunct="0"/>
          <a:r>
            <a:rPr lang="en-US" sz="1400" b="1" i="0" dirty="0" smtClean="0">
              <a:solidFill>
                <a:schemeClr val="accent5">
                  <a:lumMod val="60000"/>
                  <a:lumOff val="40000"/>
                </a:schemeClr>
              </a:solidFill>
              <a:latin typeface="+mn-lt"/>
              <a:ea typeface="Times New Roman" charset="0"/>
              <a:cs typeface="Times New Roman" charset="0"/>
            </a:rPr>
            <a:t>2050</a:t>
          </a:r>
        </a:p>
        <a:p xmlns:a="http://schemas.openxmlformats.org/drawingml/2006/main">
          <a:pPr eaLnBrk="0" hangingPunct="0"/>
          <a:endParaRPr lang="en-US" sz="1400" b="1" i="0" dirty="0" smtClean="0">
            <a:solidFill>
              <a:schemeClr val="accent1"/>
            </a:solidFill>
            <a:latin typeface="+mn-lt"/>
            <a:ea typeface="Times New Roman" charset="0"/>
            <a:cs typeface="Times New Roman" charset="0"/>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0.0025</cdr:x>
      <cdr:y>0.00781</cdr:y>
    </cdr:from>
    <cdr:to>
      <cdr:x>0.98688</cdr:x>
      <cdr:y>0.20313</cdr:y>
    </cdr:to>
    <cdr:sp macro="" textlink="">
      <cdr:nvSpPr>
        <cdr:cNvPr id="2" name="TextBox 1"/>
        <cdr:cNvSpPr txBox="1"/>
      </cdr:nvSpPr>
      <cdr:spPr bwMode="auto">
        <a:xfrm xmlns:a="http://schemas.openxmlformats.org/drawingml/2006/main">
          <a:off x="10263" y="35075"/>
          <a:ext cx="4041151" cy="87719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horzOverflow="clip" wrap="squar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baseline="0" dirty="0" smtClean="0">
              <a:solidFill>
                <a:sysClr val="windowText" lastClr="000000"/>
              </a:solidFill>
              <a:latin typeface="+mn-lt"/>
              <a:ea typeface="Times New Roman" charset="0"/>
              <a:cs typeface="Times New Roman" charset="0"/>
            </a:rPr>
            <a:t>CHP generation</a:t>
          </a:r>
        </a:p>
        <a:p xmlns:a="http://schemas.openxmlformats.org/drawingml/2006/main">
          <a:pPr eaLnBrk="0" hangingPunct="0"/>
          <a:r>
            <a:rPr lang="en-US" sz="1400" b="0" i="0" baseline="0" dirty="0" smtClean="0">
              <a:solidFill>
                <a:sysClr val="windowText" lastClr="000000"/>
              </a:solidFill>
              <a:latin typeface="+mn-lt"/>
              <a:ea typeface="Times New Roman" charset="0"/>
              <a:cs typeface="Times New Roman" charset="0"/>
            </a:rPr>
            <a:t>billion kilowatthours</a:t>
          </a:r>
        </a:p>
      </cdr:txBody>
    </cdr:sp>
  </cdr:relSizeAnchor>
  <cdr:relSizeAnchor xmlns:cdr="http://schemas.openxmlformats.org/drawingml/2006/chartDrawing">
    <cdr:from>
      <cdr:x>0.14991</cdr:x>
      <cdr:y>0.1276</cdr:y>
    </cdr:from>
    <cdr:to>
      <cdr:x>0.44798</cdr:x>
      <cdr:y>0.28048</cdr:y>
    </cdr:to>
    <cdr:sp macro="" textlink="">
      <cdr:nvSpPr>
        <cdr:cNvPr id="6" name="TextBox 1"/>
        <cdr:cNvSpPr txBox="1"/>
      </cdr:nvSpPr>
      <cdr:spPr bwMode="auto">
        <a:xfrm xmlns:a="http://schemas.openxmlformats.org/drawingml/2006/main">
          <a:off x="615420" y="536189"/>
          <a:ext cx="1223659" cy="64240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spcAft>
              <a:spcPts val="300"/>
            </a:spcAft>
          </a:pPr>
          <a:r>
            <a:rPr lang="en-US" sz="1400" b="0" i="0" dirty="0" smtClean="0">
              <a:solidFill>
                <a:srgbClr val="FF0000"/>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r>
            <a:rPr lang="en-US" sz="1400" b="1" i="0" dirty="0" smtClean="0">
              <a:solidFill>
                <a:srgbClr val="FF0000"/>
              </a:solidFill>
              <a:latin typeface="+mn-lt"/>
              <a:ea typeface="Times New Roman" charset="0"/>
              <a:cs typeface="Times New Roman" charset="0"/>
            </a:rPr>
            <a:t> </a:t>
          </a:r>
        </a:p>
        <a:p xmlns:a="http://schemas.openxmlformats.org/drawingml/2006/main">
          <a:pPr eaLnBrk="0" hangingPunct="0">
            <a:spcAft>
              <a:spcPts val="300"/>
            </a:spcAft>
          </a:pPr>
          <a:r>
            <a:rPr lang="en-US" sz="1400" b="1" baseline="0" dirty="0">
              <a:solidFill>
                <a:srgbClr val="FF0000"/>
              </a:solidFill>
              <a:ea typeface="Times New Roman" charset="0"/>
              <a:cs typeface="Times New Roman" charset="0"/>
            </a:rPr>
            <a:t> </a:t>
          </a:r>
          <a:r>
            <a:rPr lang="en-US" sz="1400" b="1" baseline="0" dirty="0" smtClean="0">
              <a:solidFill>
                <a:srgbClr val="FF0000"/>
              </a:solidFill>
              <a:ea typeface="Times New Roman" charset="0"/>
              <a:cs typeface="Times New Roman" charset="0"/>
            </a:rPr>
            <a:t>        </a:t>
          </a:r>
          <a:r>
            <a:rPr lang="en-US" sz="1400" b="0" i="0" baseline="0" dirty="0" smtClean="0">
              <a:solidFill>
                <a:schemeClr val="bg2"/>
              </a:solidFill>
              <a:latin typeface="+mn-lt"/>
              <a:ea typeface="Times New Roman" charset="0"/>
              <a:cs typeface="Times New Roman" charset="0"/>
            </a:rPr>
            <a:t>projections</a:t>
          </a:r>
          <a:endParaRPr lang="en-US" sz="1400" b="0" i="0" dirty="0" smtClean="0">
            <a:solidFill>
              <a:schemeClr val="bg2"/>
            </a:solidFill>
            <a:latin typeface="+mn-lt"/>
            <a:ea typeface="Times New Roman" charset="0"/>
            <a:cs typeface="Times New Roman" charset="0"/>
          </a:endParaRPr>
        </a:p>
      </cdr:txBody>
    </cdr:sp>
  </cdr:relSizeAnchor>
  <cdr:relSizeAnchor xmlns:cdr="http://schemas.openxmlformats.org/drawingml/2006/chartDrawing">
    <cdr:from>
      <cdr:x>0.3939</cdr:x>
      <cdr:y>0.63248</cdr:y>
    </cdr:from>
    <cdr:to>
      <cdr:x>0.88306</cdr:x>
      <cdr:y>0.90112</cdr:y>
    </cdr:to>
    <cdr:sp macro="" textlink="">
      <cdr:nvSpPr>
        <cdr:cNvPr id="7" name="TextBox 1"/>
        <cdr:cNvSpPr txBox="1"/>
      </cdr:nvSpPr>
      <cdr:spPr bwMode="auto">
        <a:xfrm xmlns:a="http://schemas.openxmlformats.org/drawingml/2006/main">
          <a:off x="1617054" y="2565742"/>
          <a:ext cx="2008137" cy="108977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eaLnBrk="0" hangingPunct="0">
            <a:spcAft>
              <a:spcPts val="0"/>
            </a:spcAft>
          </a:pPr>
          <a:r>
            <a:rPr lang="en-US" sz="1400" b="1" i="0" dirty="0" smtClean="0">
              <a:solidFill>
                <a:schemeClr val="bg1"/>
              </a:solidFill>
              <a:latin typeface="+mn-lt"/>
              <a:ea typeface="Times New Roman" charset="0"/>
              <a:cs typeface="Times New Roman" charset="0"/>
            </a:rPr>
            <a:t>bulk chemicals</a:t>
          </a:r>
        </a:p>
        <a:p xmlns:a="http://schemas.openxmlformats.org/drawingml/2006/main">
          <a:pPr algn="l" eaLnBrk="0" hangingPunct="0">
            <a:spcAft>
              <a:spcPts val="0"/>
            </a:spcAft>
          </a:pPr>
          <a:endParaRPr lang="en-US" sz="1000" b="1" dirty="0">
            <a:solidFill>
              <a:schemeClr val="bg1"/>
            </a:solidFill>
            <a:ea typeface="Times New Roman" charset="0"/>
            <a:cs typeface="Times New Roman" charset="0"/>
          </a:endParaRPr>
        </a:p>
        <a:p xmlns:a="http://schemas.openxmlformats.org/drawingml/2006/main">
          <a:pPr algn="l" eaLnBrk="0" hangingPunct="0">
            <a:spcAft>
              <a:spcPts val="0"/>
            </a:spcAft>
          </a:pPr>
          <a:endParaRPr lang="en-US" sz="1400" b="1" i="0" dirty="0" smtClean="0">
            <a:solidFill>
              <a:schemeClr val="bg1"/>
            </a:solidFill>
            <a:latin typeface="+mn-lt"/>
            <a:ea typeface="Times New Roman" charset="0"/>
            <a:cs typeface="Times New Roman" charset="0"/>
          </a:endParaRPr>
        </a:p>
        <a:p xmlns:a="http://schemas.openxmlformats.org/drawingml/2006/main">
          <a:pPr algn="l" eaLnBrk="0" hangingPunct="0">
            <a:spcAft>
              <a:spcPts val="0"/>
            </a:spcAft>
          </a:pPr>
          <a:r>
            <a:rPr lang="en-US" sz="1400" b="1" i="0" dirty="0" smtClean="0">
              <a:solidFill>
                <a:schemeClr val="bg1"/>
              </a:solidFill>
              <a:effectLst/>
              <a:latin typeface="+mn-lt"/>
              <a:ea typeface="+mn-ea"/>
              <a:cs typeface="+mn-cs"/>
            </a:rPr>
            <a:t>refining</a:t>
          </a:r>
        </a:p>
        <a:p xmlns:a="http://schemas.openxmlformats.org/drawingml/2006/main">
          <a:pPr algn="l" eaLnBrk="0" hangingPunct="0">
            <a:spcAft>
              <a:spcPts val="0"/>
            </a:spcAft>
          </a:pPr>
          <a:endParaRPr lang="en-US" sz="800" b="1" i="0" dirty="0" smtClean="0">
            <a:solidFill>
              <a:schemeClr val="bg1"/>
            </a:solidFill>
            <a:latin typeface="+mn-lt"/>
            <a:ea typeface="Times New Roman" charset="0"/>
            <a:cs typeface="Times New Roman" charset="0"/>
          </a:endParaRPr>
        </a:p>
        <a:p xmlns:a="http://schemas.openxmlformats.org/drawingml/2006/main">
          <a:pPr algn="l" eaLnBrk="0" hangingPunct="0">
            <a:spcAft>
              <a:spcPts val="0"/>
            </a:spcAft>
          </a:pPr>
          <a:r>
            <a:rPr lang="en-US" sz="1400" b="1" i="0" dirty="0">
              <a:solidFill>
                <a:schemeClr val="bg1"/>
              </a:solidFill>
              <a:effectLst/>
              <a:latin typeface="+mn-lt"/>
              <a:ea typeface="+mn-ea"/>
              <a:cs typeface="+mn-cs"/>
            </a:rPr>
            <a:t>paper</a:t>
          </a:r>
          <a:endParaRPr lang="en-US" sz="1400" b="1" i="0" dirty="0" smtClean="0">
            <a:solidFill>
              <a:schemeClr val="bg1"/>
            </a:solidFill>
            <a:latin typeface="+mn-lt"/>
            <a:ea typeface="Times New Roman" charset="0"/>
            <a:cs typeface="Times New Roman" charset="0"/>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0.01851</cdr:x>
      <cdr:y>0.11227</cdr:y>
    </cdr:from>
    <cdr:to>
      <cdr:x>0.01851</cdr:x>
      <cdr:y>0.11227</cdr:y>
    </cdr:to>
    <cdr:grpSp>
      <cdr:nvGrpSpPr>
        <cdr:cNvPr id="2" name="Group 1"/>
        <cdr:cNvGrpSpPr/>
      </cdr:nvGrpSpPr>
      <cdr:grpSpPr>
        <a:xfrm xmlns:a="http://schemas.openxmlformats.org/drawingml/2006/main">
          <a:off x="90336" y="471764"/>
          <a:ext cx="0" cy="0"/>
          <a:chOff x="90336" y="471764"/>
          <a:chExt cx="0" cy="0"/>
        </a:xfrm>
      </cdr:grpSpPr>
    </cdr:grpSp>
  </cdr:relSizeAnchor>
  <cdr:relSizeAnchor xmlns:cdr="http://schemas.openxmlformats.org/drawingml/2006/chartDrawing">
    <cdr:from>
      <cdr:x>0.14308</cdr:x>
      <cdr:y>0.12572</cdr:y>
    </cdr:from>
    <cdr:to>
      <cdr:x>0.44066</cdr:x>
      <cdr:y>0.27861</cdr:y>
    </cdr:to>
    <cdr:sp macro="" textlink="">
      <cdr:nvSpPr>
        <cdr:cNvPr id="10" name="TextBox 1"/>
        <cdr:cNvSpPr txBox="1"/>
      </cdr:nvSpPr>
      <cdr:spPr bwMode="auto">
        <a:xfrm xmlns:a="http://schemas.openxmlformats.org/drawingml/2006/main">
          <a:off x="587373" y="528281"/>
          <a:ext cx="1221647" cy="64245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spcAft>
              <a:spcPts val="300"/>
            </a:spcAft>
          </a:pPr>
          <a:r>
            <a:rPr lang="en-US" sz="1400" b="0" i="0" dirty="0" smtClean="0">
              <a:solidFill>
                <a:schemeClr val="bg2"/>
              </a:solidFill>
              <a:latin typeface="+mn-lt"/>
              <a:ea typeface="Times New Roman" charset="0"/>
              <a:cs typeface="Times New Roman" charset="0"/>
            </a:rPr>
            <a:t> </a:t>
          </a:r>
          <a:r>
            <a:rPr lang="en-US" sz="1400" b="1" i="0" dirty="0" smtClean="0">
              <a:solidFill>
                <a:schemeClr val="bg2"/>
              </a:solidFill>
              <a:latin typeface="+mn-lt"/>
              <a:ea typeface="Times New Roman" charset="0"/>
              <a:cs typeface="Times New Roman" charset="0"/>
            </a:rPr>
            <a:t>2019</a:t>
          </a:r>
          <a:endParaRPr lang="en-US" sz="1400" b="0" i="0" dirty="0" smtClean="0">
            <a:solidFill>
              <a:schemeClr val="bg2"/>
            </a:solidFill>
            <a:latin typeface="+mn-lt"/>
            <a:ea typeface="Times New Roman" charset="0"/>
            <a:cs typeface="Times New Roman" charset="0"/>
          </a:endParaRPr>
        </a:p>
        <a:p xmlns:a="http://schemas.openxmlformats.org/drawingml/2006/main">
          <a:pPr eaLnBrk="0" hangingPunct="0"/>
          <a:r>
            <a:rPr lang="en-US" sz="1400" b="0" i="0" baseline="0" dirty="0" smtClean="0">
              <a:solidFill>
                <a:schemeClr val="bg2"/>
              </a:solidFill>
              <a:latin typeface="+mn-lt"/>
              <a:ea typeface="Times New Roman" charset="0"/>
              <a:cs typeface="Times New Roman" charset="0"/>
            </a:rPr>
            <a:t>      </a:t>
          </a:r>
          <a:r>
            <a:rPr lang="en-US" sz="1400" b="0" i="0" dirty="0" smtClean="0">
              <a:solidFill>
                <a:schemeClr val="bg2"/>
              </a:solidFill>
              <a:latin typeface="+mn-lt"/>
              <a:ea typeface="Times New Roman" charset="0"/>
              <a:cs typeface="Times New Roman" charset="0"/>
            </a:rPr>
            <a:t>  </a:t>
          </a:r>
          <a:r>
            <a:rPr lang="en-US" sz="1400" b="0" i="0" baseline="0" dirty="0" smtClean="0">
              <a:solidFill>
                <a:schemeClr val="bg2"/>
              </a:solidFill>
              <a:latin typeface="+mn-lt"/>
              <a:ea typeface="Times New Roman" charset="0"/>
              <a:cs typeface="Times New Roman" charset="0"/>
            </a:rPr>
            <a:t>projections</a:t>
          </a:r>
          <a:endParaRPr lang="en-US" sz="1400" b="0" i="0" dirty="0" smtClean="0">
            <a:solidFill>
              <a:schemeClr val="bg2"/>
            </a:solidFill>
            <a:latin typeface="+mn-lt"/>
            <a:ea typeface="Times New Roman" charset="0"/>
            <a:cs typeface="Times New Roman" charset="0"/>
          </a:endParaRPr>
        </a:p>
      </cdr:txBody>
    </cdr:sp>
  </cdr:relSizeAnchor>
  <cdr:relSizeAnchor xmlns:cdr="http://schemas.openxmlformats.org/drawingml/2006/chartDrawing">
    <cdr:from>
      <cdr:x>0.00977</cdr:x>
      <cdr:y>0.01727</cdr:y>
    </cdr:from>
    <cdr:to>
      <cdr:x>0.98958</cdr:x>
      <cdr:y>0.14287</cdr:y>
    </cdr:to>
    <cdr:sp macro="" textlink="">
      <cdr:nvSpPr>
        <cdr:cNvPr id="6" name="TextBox 1"/>
        <cdr:cNvSpPr txBox="1"/>
      </cdr:nvSpPr>
      <cdr:spPr bwMode="auto">
        <a:xfrm xmlns:a="http://schemas.openxmlformats.org/drawingml/2006/main">
          <a:off x="40109" y="72570"/>
          <a:ext cx="4022389" cy="52778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smtClean="0">
              <a:solidFill>
                <a:sysClr val="windowText" lastClr="000000"/>
              </a:solidFill>
              <a:latin typeface="+mn-lt"/>
              <a:ea typeface="Times New Roman" charset="0"/>
              <a:cs typeface="Times New Roman" charset="0"/>
            </a:rPr>
            <a:t>Purchased electricity consumption </a:t>
          </a:r>
        </a:p>
        <a:p xmlns:a="http://schemas.openxmlformats.org/drawingml/2006/main">
          <a:pPr eaLnBrk="0" hangingPunct="0"/>
          <a:r>
            <a:rPr lang="en-US" sz="1400" i="0" baseline="0" dirty="0">
              <a:effectLst/>
              <a:latin typeface="+mn-lt"/>
              <a:ea typeface="+mn-ea"/>
              <a:cs typeface="+mn-cs"/>
            </a:rPr>
            <a:t>billion </a:t>
          </a:r>
          <a:r>
            <a:rPr lang="en-US" sz="1400" i="0" baseline="0" dirty="0" err="1" smtClean="0">
              <a:effectLst/>
              <a:latin typeface="+mn-lt"/>
              <a:ea typeface="+mn-ea"/>
              <a:cs typeface="+mn-cs"/>
            </a:rPr>
            <a:t>kilowatthours</a:t>
          </a:r>
          <a:endParaRPr lang="en-US" sz="1400" dirty="0">
            <a:effectLst/>
          </a:endParaRPr>
        </a:p>
      </cdr:txBody>
    </cdr:sp>
  </cdr:relSizeAnchor>
  <cdr:relSizeAnchor xmlns:cdr="http://schemas.openxmlformats.org/drawingml/2006/chartDrawing">
    <cdr:from>
      <cdr:x>0.39839</cdr:x>
      <cdr:y>0.44911</cdr:y>
    </cdr:from>
    <cdr:to>
      <cdr:x>0.80556</cdr:x>
      <cdr:y>0.71924</cdr:y>
    </cdr:to>
    <cdr:sp macro="" textlink="">
      <cdr:nvSpPr>
        <cdr:cNvPr id="8" name="TextBox 1"/>
        <cdr:cNvSpPr txBox="1"/>
      </cdr:nvSpPr>
      <cdr:spPr bwMode="auto">
        <a:xfrm xmlns:a="http://schemas.openxmlformats.org/drawingml/2006/main">
          <a:off x="1635501" y="1821861"/>
          <a:ext cx="1671544" cy="109581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eaLnBrk="0" hangingPunct="0">
            <a:spcAft>
              <a:spcPts val="0"/>
            </a:spcAft>
          </a:pPr>
          <a:r>
            <a:rPr lang="en-US" sz="1400" b="1" i="0" dirty="0" smtClean="0">
              <a:solidFill>
                <a:schemeClr val="bg1"/>
              </a:solidFill>
              <a:latin typeface="+mn-lt"/>
              <a:ea typeface="Times New Roman" charset="0"/>
              <a:cs typeface="Times New Roman" charset="0"/>
            </a:rPr>
            <a:t>bulk chemicals</a:t>
          </a:r>
        </a:p>
        <a:p xmlns:a="http://schemas.openxmlformats.org/drawingml/2006/main">
          <a:pPr algn="l" eaLnBrk="0" hangingPunct="0">
            <a:spcAft>
              <a:spcPts val="0"/>
            </a:spcAft>
          </a:pPr>
          <a:endParaRPr lang="en-US" sz="1400" b="1" i="0" dirty="0" smtClean="0">
            <a:solidFill>
              <a:schemeClr val="bg1"/>
            </a:solidFill>
            <a:latin typeface="+mn-lt"/>
            <a:ea typeface="Times New Roman" charset="0"/>
            <a:cs typeface="Times New Roman" charset="0"/>
          </a:endParaRPr>
        </a:p>
        <a:p xmlns:a="http://schemas.openxmlformats.org/drawingml/2006/main">
          <a:pPr algn="l" eaLnBrk="0" hangingPunct="0">
            <a:spcAft>
              <a:spcPts val="0"/>
            </a:spcAft>
          </a:pPr>
          <a:endParaRPr lang="en-US" sz="1400" b="1" i="0" dirty="0" smtClean="0">
            <a:solidFill>
              <a:schemeClr val="bg1"/>
            </a:solidFill>
            <a:latin typeface="+mn-lt"/>
            <a:ea typeface="Times New Roman" charset="0"/>
            <a:cs typeface="Times New Roman" charset="0"/>
          </a:endParaRPr>
        </a:p>
        <a:p xmlns:a="http://schemas.openxmlformats.org/drawingml/2006/main">
          <a:pPr algn="l" eaLnBrk="0" hangingPunct="0">
            <a:spcAft>
              <a:spcPts val="0"/>
            </a:spcAft>
          </a:pPr>
          <a:endParaRPr lang="en-US" sz="1400" b="1" i="0" dirty="0" smtClean="0">
            <a:solidFill>
              <a:schemeClr val="bg1"/>
            </a:solidFill>
            <a:latin typeface="+mn-lt"/>
            <a:ea typeface="Times New Roman" charset="0"/>
            <a:cs typeface="Times New Roman" charset="0"/>
          </a:endParaRPr>
        </a:p>
        <a:p xmlns:a="http://schemas.openxmlformats.org/drawingml/2006/main">
          <a:pPr algn="l" eaLnBrk="0" hangingPunct="0">
            <a:spcAft>
              <a:spcPts val="0"/>
            </a:spcAft>
          </a:pPr>
          <a:r>
            <a:rPr lang="en-US" sz="1400" b="1" i="0" dirty="0" smtClean="0">
              <a:solidFill>
                <a:schemeClr val="bg1"/>
              </a:solidFill>
              <a:effectLst/>
              <a:latin typeface="+mn-lt"/>
              <a:ea typeface="+mn-ea"/>
              <a:cs typeface="+mn-cs"/>
            </a:rPr>
            <a:t>refining</a:t>
          </a:r>
        </a:p>
        <a:p xmlns:a="http://schemas.openxmlformats.org/drawingml/2006/main">
          <a:pPr algn="l" eaLnBrk="0" hangingPunct="0">
            <a:spcAft>
              <a:spcPts val="0"/>
            </a:spcAft>
          </a:pPr>
          <a:endParaRPr lang="en-US" sz="1400" b="1" i="0" dirty="0">
            <a:solidFill>
              <a:schemeClr val="bg1"/>
            </a:solidFill>
            <a:effectLst/>
            <a:latin typeface="+mn-lt"/>
            <a:ea typeface="+mn-ea"/>
            <a:cs typeface="+mn-cs"/>
          </a:endParaRPr>
        </a:p>
        <a:p xmlns:a="http://schemas.openxmlformats.org/drawingml/2006/main">
          <a:pPr algn="l" eaLnBrk="0" hangingPunct="0">
            <a:spcAft>
              <a:spcPts val="0"/>
            </a:spcAft>
          </a:pPr>
          <a:endParaRPr lang="en-US" sz="1400" b="1" i="0" dirty="0" smtClean="0">
            <a:solidFill>
              <a:schemeClr val="bg1"/>
            </a:solidFill>
            <a:latin typeface="+mn-lt"/>
            <a:ea typeface="Times New Roman" charset="0"/>
            <a:cs typeface="Times New Roman" charset="0"/>
          </a:endParaRPr>
        </a:p>
        <a:p xmlns:a="http://schemas.openxmlformats.org/drawingml/2006/main">
          <a:pPr algn="l" eaLnBrk="0" hangingPunct="0">
            <a:spcAft>
              <a:spcPts val="0"/>
            </a:spcAft>
          </a:pPr>
          <a:r>
            <a:rPr lang="en-US" sz="1400" b="1" i="0" dirty="0">
              <a:solidFill>
                <a:schemeClr val="bg1"/>
              </a:solidFill>
              <a:effectLst/>
              <a:latin typeface="+mn-lt"/>
              <a:ea typeface="+mn-ea"/>
              <a:cs typeface="+mn-cs"/>
            </a:rPr>
            <a:t>paper</a:t>
          </a:r>
          <a:endParaRPr lang="en-US" sz="1400" b="1" i="0" dirty="0" smtClean="0">
            <a:solidFill>
              <a:schemeClr val="bg1"/>
            </a:solidFill>
            <a:latin typeface="+mn-lt"/>
            <a:ea typeface="Times New Roman" charset="0"/>
            <a:cs typeface="Times New Roman" charset="0"/>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0.73909</cdr:x>
      <cdr:y>0.74421</cdr:y>
    </cdr:from>
    <cdr:to>
      <cdr:x>0.87769</cdr:x>
      <cdr:y>0.86078</cdr:y>
    </cdr:to>
    <cdr:sp macro="" textlink="">
      <cdr:nvSpPr>
        <cdr:cNvPr id="3" name="TextBox 1"/>
        <cdr:cNvSpPr txBox="1"/>
      </cdr:nvSpPr>
      <cdr:spPr bwMode="auto">
        <a:xfrm xmlns:a="http://schemas.openxmlformats.org/drawingml/2006/main">
          <a:off x="2027467" y="2041525"/>
          <a:ext cx="380208" cy="319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endParaRPr lang="en-US" sz="1000" i="0" dirty="0" smtClean="0">
            <a:solidFill>
              <a:schemeClr val="accent3"/>
            </a:solidFill>
            <a:latin typeface="+mn-lt"/>
            <a:ea typeface="Times New Roman" charset="0"/>
            <a:cs typeface="Times New Roman" charset="0"/>
          </a:endParaRPr>
        </a:p>
      </cdr:txBody>
    </cdr:sp>
  </cdr:relSizeAnchor>
  <cdr:relSizeAnchor xmlns:cdr="http://schemas.openxmlformats.org/drawingml/2006/chartDrawing">
    <cdr:from>
      <cdr:x>0.72338</cdr:x>
      <cdr:y>0.61228</cdr:y>
    </cdr:from>
    <cdr:to>
      <cdr:x>0.86198</cdr:x>
      <cdr:y>0.72885</cdr:y>
    </cdr:to>
    <cdr:sp macro="" textlink="">
      <cdr:nvSpPr>
        <cdr:cNvPr id="9" name="TextBox 1"/>
        <cdr:cNvSpPr txBox="1"/>
      </cdr:nvSpPr>
      <cdr:spPr bwMode="auto">
        <a:xfrm xmlns:a="http://schemas.openxmlformats.org/drawingml/2006/main">
          <a:off x="1984375" y="1679609"/>
          <a:ext cx="380208" cy="319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endParaRPr lang="en-US" sz="900" i="0" dirty="0" smtClean="0">
            <a:solidFill>
              <a:schemeClr val="accent1"/>
            </a:solidFill>
            <a:latin typeface="+mn-lt"/>
            <a:ea typeface="Times New Roman" charset="0"/>
            <a:cs typeface="Times New Roman" charset="0"/>
          </a:endParaRPr>
        </a:p>
      </cdr:txBody>
    </cdr:sp>
  </cdr:relSizeAnchor>
  <cdr:relSizeAnchor xmlns:cdr="http://schemas.openxmlformats.org/drawingml/2006/chartDrawing">
    <cdr:from>
      <cdr:x>0.7581</cdr:x>
      <cdr:y>0.42477</cdr:y>
    </cdr:from>
    <cdr:to>
      <cdr:x>0.8967</cdr:x>
      <cdr:y>0.54134</cdr:y>
    </cdr:to>
    <cdr:sp macro="" textlink="">
      <cdr:nvSpPr>
        <cdr:cNvPr id="10" name="TextBox 1"/>
        <cdr:cNvSpPr txBox="1"/>
      </cdr:nvSpPr>
      <cdr:spPr bwMode="auto">
        <a:xfrm xmlns:a="http://schemas.openxmlformats.org/drawingml/2006/main">
          <a:off x="2079628" y="1165219"/>
          <a:ext cx="380208" cy="319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endParaRPr lang="en-US" sz="1000" i="0" dirty="0" smtClean="0">
            <a:solidFill>
              <a:schemeClr val="accent2"/>
            </a:solidFill>
            <a:latin typeface="+mn-lt"/>
            <a:ea typeface="Times New Roman" charset="0"/>
            <a:cs typeface="Times New Roman" charset="0"/>
          </a:endParaRPr>
        </a:p>
      </cdr:txBody>
    </cdr:sp>
  </cdr:relSizeAnchor>
  <cdr:relSizeAnchor xmlns:cdr="http://schemas.openxmlformats.org/drawingml/2006/chartDrawing">
    <cdr:from>
      <cdr:x>0.75669</cdr:x>
      <cdr:y>0.43183</cdr:y>
    </cdr:from>
    <cdr:to>
      <cdr:x>1</cdr:x>
      <cdr:y>0.8849</cdr:y>
    </cdr:to>
    <cdr:sp macro="" textlink="">
      <cdr:nvSpPr>
        <cdr:cNvPr id="11" name="TextBox 1"/>
        <cdr:cNvSpPr txBox="1"/>
      </cdr:nvSpPr>
      <cdr:spPr bwMode="auto">
        <a:xfrm xmlns:a="http://schemas.openxmlformats.org/drawingml/2006/main">
          <a:off x="4719802" y="1939365"/>
          <a:ext cx="1517630" cy="203475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a:solidFill>
                <a:schemeClr val="accent1"/>
              </a:solidFill>
              <a:effectLst/>
              <a:latin typeface="+mn-lt"/>
              <a:ea typeface="+mn-ea"/>
              <a:cs typeface="+mn-cs"/>
            </a:rPr>
            <a:t>natural </a:t>
          </a:r>
          <a:r>
            <a:rPr lang="en-US" sz="1400" b="1" i="0" baseline="0" dirty="0" smtClean="0">
              <a:solidFill>
                <a:schemeClr val="accent1"/>
              </a:solidFill>
              <a:effectLst/>
              <a:latin typeface="+mn-lt"/>
              <a:ea typeface="+mn-ea"/>
              <a:cs typeface="+mn-cs"/>
            </a:rPr>
            <a:t>gas</a:t>
          </a:r>
        </a:p>
        <a:p xmlns:a="http://schemas.openxmlformats.org/drawingml/2006/main">
          <a:pPr marL="0" marR="0" lvl="0" indent="0" defTabSz="914400" eaLnBrk="0" fontAlgn="auto" latinLnBrk="0" hangingPunct="0">
            <a:buClrTx/>
            <a:buSzTx/>
            <a:buFontTx/>
            <a:buNone/>
            <a:tabLst/>
            <a:defRPr/>
          </a:pPr>
          <a:endParaRPr kumimoji="0" lang="en-US" sz="1400" b="1" i="0" u="none" strike="noStrike" kern="0" cap="none" spc="0" normalizeH="0" baseline="0" noProof="0" dirty="0" smtClean="0">
            <a:ln>
              <a:noFill/>
            </a:ln>
            <a:solidFill>
              <a:schemeClr val="accent2"/>
            </a:solidFill>
            <a:effectLst/>
            <a:uLnTx/>
            <a:uFillTx/>
            <a:latin typeface="+mn-lt"/>
            <a:ea typeface="Times New Roman" charset="0"/>
            <a:cs typeface="Times New Roman" charset="0"/>
          </a:endParaRPr>
        </a:p>
        <a:p xmlns:a="http://schemas.openxmlformats.org/drawingml/2006/main">
          <a:pPr marL="0" marR="0" lvl="0" indent="0" defTabSz="914400" eaLnBrk="0" fontAlgn="auto" latinLnBrk="0" hangingPunct="0">
            <a:buClrTx/>
            <a:buSzTx/>
            <a:buFontTx/>
            <a:buNone/>
            <a:tabLst/>
            <a:defRPr/>
          </a:pPr>
          <a:endParaRPr lang="en-US" sz="1400" b="1" dirty="0">
            <a:solidFill>
              <a:schemeClr val="accent2"/>
            </a:solidFill>
            <a:ea typeface="Times New Roman" charset="0"/>
            <a:cs typeface="Times New Roman" charset="0"/>
          </a:endParaRPr>
        </a:p>
        <a:p xmlns:a="http://schemas.openxmlformats.org/drawingml/2006/main">
          <a:pPr marL="0" marR="0" lvl="0" indent="0" defTabSz="914400" eaLnBrk="0" fontAlgn="auto" latinLnBrk="0" hangingPunct="0">
            <a:buClrTx/>
            <a:buSzTx/>
            <a:buFontTx/>
            <a:buNone/>
            <a:tabLst/>
            <a:defRPr/>
          </a:pPr>
          <a:endParaRPr kumimoji="0" lang="en-US" sz="1400" b="1" i="0" u="none" strike="noStrike" kern="0" cap="none" spc="0" normalizeH="0" baseline="0" noProof="0" dirty="0" smtClean="0">
            <a:ln>
              <a:noFill/>
            </a:ln>
            <a:solidFill>
              <a:schemeClr val="accent2"/>
            </a:solidFill>
            <a:effectLst/>
            <a:uLnTx/>
            <a:uFillTx/>
            <a:latin typeface="+mn-lt"/>
            <a:ea typeface="Times New Roman" charset="0"/>
            <a:cs typeface="Times New Roman" charset="0"/>
          </a:endParaRPr>
        </a:p>
        <a:p xmlns:a="http://schemas.openxmlformats.org/drawingml/2006/main">
          <a:pPr marL="0" marR="0" lvl="0" indent="0" defTabSz="914400" eaLnBrk="0" fontAlgn="auto" latinLnBrk="0" hangingPunct="0">
            <a:buClrTx/>
            <a:buSzTx/>
            <a:buFontTx/>
            <a:buNone/>
            <a:tabLst/>
            <a:defRPr/>
          </a:pPr>
          <a:endParaRPr lang="en-US" sz="1400" b="1" dirty="0">
            <a:solidFill>
              <a:schemeClr val="accent2"/>
            </a:solidFill>
            <a:ea typeface="Times New Roman" charset="0"/>
            <a:cs typeface="Times New Roman" charset="0"/>
          </a:endParaRPr>
        </a:p>
        <a:p xmlns:a="http://schemas.openxmlformats.org/drawingml/2006/main">
          <a:pPr marL="0" marR="0" lvl="0" indent="0" defTabSz="914400" eaLnBrk="0" fontAlgn="auto" latinLnBrk="0" hangingPunct="0">
            <a:buClrTx/>
            <a:buSzTx/>
            <a:buFontTx/>
            <a:buNone/>
            <a:tabLst/>
            <a:defRPr/>
          </a:pPr>
          <a:endParaRPr kumimoji="0" lang="en-US" sz="1400" b="1" i="0" u="none" strike="noStrike" kern="0" cap="none" spc="0" normalizeH="0" baseline="0" noProof="0" dirty="0" smtClean="0">
            <a:ln>
              <a:noFill/>
            </a:ln>
            <a:solidFill>
              <a:schemeClr val="accent2"/>
            </a:solidFill>
            <a:effectLst/>
            <a:uLnTx/>
            <a:uFillTx/>
            <a:latin typeface="+mn-lt"/>
            <a:ea typeface="Times New Roman" charset="0"/>
            <a:cs typeface="Times New Roman" charset="0"/>
          </a:endParaRPr>
        </a:p>
        <a:p xmlns:a="http://schemas.openxmlformats.org/drawingml/2006/main">
          <a:pPr marL="0" marR="0" lvl="0" indent="0" defTabSz="914400" eaLnBrk="0" fontAlgn="auto" latinLnBrk="0" hangingPunct="0">
            <a:buClrTx/>
            <a:buSzTx/>
            <a:buFontTx/>
            <a:buNone/>
            <a:tabLst/>
            <a:defRPr/>
          </a:pPr>
          <a:endParaRPr lang="en-US" sz="1400" b="1" dirty="0">
            <a:solidFill>
              <a:schemeClr val="accent2"/>
            </a:solidFill>
            <a:ea typeface="Times New Roman" charset="0"/>
            <a:cs typeface="Times New Roman" charset="0"/>
          </a:endParaRPr>
        </a:p>
        <a:p xmlns:a="http://schemas.openxmlformats.org/drawingml/2006/main">
          <a:pPr marL="0" marR="0" lvl="0" indent="0" defTabSz="914400" eaLnBrk="0" fontAlgn="auto" latinLnBrk="0" hangingPunct="0">
            <a:buClrTx/>
            <a:buSzTx/>
            <a:buFontTx/>
            <a:buNone/>
            <a:tabLst/>
            <a:defRPr/>
          </a:pPr>
          <a:r>
            <a:rPr kumimoji="0" lang="en-US" sz="1400" b="1" i="0" u="none" strike="noStrike" kern="0" cap="none" spc="0" normalizeH="0" baseline="0" noProof="0" dirty="0" smtClean="0">
              <a:ln>
                <a:noFill/>
              </a:ln>
              <a:solidFill>
                <a:schemeClr val="accent2"/>
              </a:solidFill>
              <a:effectLst/>
              <a:uLnTx/>
              <a:uFillTx/>
              <a:latin typeface="+mn-lt"/>
              <a:ea typeface="Times New Roman" charset="0"/>
              <a:cs typeface="Times New Roman" charset="0"/>
            </a:rPr>
            <a:t>petroleum</a:t>
          </a:r>
        </a:p>
        <a:p xmlns:a="http://schemas.openxmlformats.org/drawingml/2006/main">
          <a:pPr marL="0" marR="0" lvl="0" indent="0" defTabSz="914400" eaLnBrk="0" fontAlgn="auto" latinLnBrk="0" hangingPunct="0">
            <a:buClrTx/>
            <a:buSzTx/>
            <a:buFontTx/>
            <a:buNone/>
            <a:tabLst/>
            <a:defRPr/>
          </a:pPr>
          <a:r>
            <a:rPr kumimoji="0" lang="en-US" sz="1400" b="1" i="0" u="none" strike="noStrike" kern="0" cap="none" spc="0" normalizeH="0" baseline="0" noProof="0" dirty="0" smtClean="0">
              <a:ln>
                <a:noFill/>
              </a:ln>
              <a:solidFill>
                <a:schemeClr val="tx1">
                  <a:lumMod val="50000"/>
                  <a:lumOff val="50000"/>
                </a:schemeClr>
              </a:solidFill>
              <a:effectLst/>
              <a:uLnTx/>
              <a:uFillTx/>
              <a:latin typeface="+mn-lt"/>
              <a:ea typeface="Times New Roman" charset="0"/>
              <a:cs typeface="Times New Roman" charset="0"/>
            </a:rPr>
            <a:t>coal</a:t>
          </a:r>
        </a:p>
        <a:p xmlns:a="http://schemas.openxmlformats.org/drawingml/2006/main">
          <a:pPr marL="0" marR="0" lvl="0" indent="0" defTabSz="914400" eaLnBrk="0" fontAlgn="auto" latinLnBrk="0" hangingPunct="0">
            <a:buClrTx/>
            <a:buSzTx/>
            <a:buFontTx/>
            <a:buNone/>
            <a:tabLst/>
            <a:defRPr/>
          </a:pPr>
          <a:r>
            <a:rPr lang="en-US" sz="1400" b="1" i="0" dirty="0" smtClean="0">
              <a:solidFill>
                <a:schemeClr val="accent5"/>
              </a:solidFill>
              <a:latin typeface="+mn-lt"/>
              <a:ea typeface="Times New Roman" charset="0"/>
              <a:cs typeface="Times New Roman" charset="0"/>
            </a:rPr>
            <a:t>other</a:t>
          </a:r>
        </a:p>
      </cdr:txBody>
    </cdr:sp>
  </cdr:relSizeAnchor>
  <cdr:relSizeAnchor xmlns:cdr="http://schemas.openxmlformats.org/drawingml/2006/chartDrawing">
    <cdr:from>
      <cdr:x>0.14268</cdr:x>
      <cdr:y>0.06955</cdr:y>
    </cdr:from>
    <cdr:to>
      <cdr:x>0.61044</cdr:x>
      <cdr:y>0.24483</cdr:y>
    </cdr:to>
    <cdr:sp macro="" textlink="">
      <cdr:nvSpPr>
        <cdr:cNvPr id="6" name="TextBox 1"/>
        <cdr:cNvSpPr txBox="1"/>
      </cdr:nvSpPr>
      <cdr:spPr bwMode="auto">
        <a:xfrm xmlns:a="http://schemas.openxmlformats.org/drawingml/2006/main">
          <a:off x="852699" y="312348"/>
          <a:ext cx="2795510" cy="78718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spcAft>
              <a:spcPts val="300"/>
            </a:spcAft>
          </a:pPr>
          <a:r>
            <a:rPr lang="en-US" sz="1400" b="1" i="0" dirty="0" smtClean="0">
              <a:solidFill>
                <a:schemeClr val="bg2"/>
              </a:solidFill>
              <a:latin typeface="+mn-lt"/>
              <a:ea typeface="Times New Roman" charset="0"/>
              <a:cs typeface="Times New Roman" charset="0"/>
            </a:rPr>
            <a:t>  2019</a:t>
          </a:r>
        </a:p>
        <a:p xmlns:a="http://schemas.openxmlformats.org/drawingml/2006/main">
          <a:pPr eaLnBrk="0" hangingPunct="0"/>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0.73909</cdr:x>
      <cdr:y>0.74421</cdr:y>
    </cdr:from>
    <cdr:to>
      <cdr:x>0.87769</cdr:x>
      <cdr:y>0.86078</cdr:y>
    </cdr:to>
    <cdr:sp macro="" textlink="">
      <cdr:nvSpPr>
        <cdr:cNvPr id="3" name="TextBox 1"/>
        <cdr:cNvSpPr txBox="1"/>
      </cdr:nvSpPr>
      <cdr:spPr bwMode="auto">
        <a:xfrm xmlns:a="http://schemas.openxmlformats.org/drawingml/2006/main">
          <a:off x="2027467" y="2041525"/>
          <a:ext cx="380208" cy="319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endParaRPr lang="en-US" sz="1000" i="0" dirty="0" smtClean="0">
            <a:solidFill>
              <a:schemeClr val="accent3"/>
            </a:solidFill>
            <a:latin typeface="+mn-lt"/>
            <a:ea typeface="Times New Roman" charset="0"/>
            <a:cs typeface="Times New Roman" charset="0"/>
          </a:endParaRPr>
        </a:p>
      </cdr:txBody>
    </cdr:sp>
  </cdr:relSizeAnchor>
  <cdr:relSizeAnchor xmlns:cdr="http://schemas.openxmlformats.org/drawingml/2006/chartDrawing">
    <cdr:from>
      <cdr:x>0.72338</cdr:x>
      <cdr:y>0.61228</cdr:y>
    </cdr:from>
    <cdr:to>
      <cdr:x>0.86198</cdr:x>
      <cdr:y>0.72885</cdr:y>
    </cdr:to>
    <cdr:sp macro="" textlink="">
      <cdr:nvSpPr>
        <cdr:cNvPr id="9" name="TextBox 1"/>
        <cdr:cNvSpPr txBox="1"/>
      </cdr:nvSpPr>
      <cdr:spPr bwMode="auto">
        <a:xfrm xmlns:a="http://schemas.openxmlformats.org/drawingml/2006/main">
          <a:off x="1984375" y="1679609"/>
          <a:ext cx="380208" cy="319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endParaRPr lang="en-US" sz="900" i="0" dirty="0" smtClean="0">
            <a:solidFill>
              <a:schemeClr val="accent1"/>
            </a:solidFill>
            <a:latin typeface="+mn-lt"/>
            <a:ea typeface="Times New Roman" charset="0"/>
            <a:cs typeface="Times New Roman" charset="0"/>
          </a:endParaRPr>
        </a:p>
      </cdr:txBody>
    </cdr:sp>
  </cdr:relSizeAnchor>
  <cdr:relSizeAnchor xmlns:cdr="http://schemas.openxmlformats.org/drawingml/2006/chartDrawing">
    <cdr:from>
      <cdr:x>0.7581</cdr:x>
      <cdr:y>0.42477</cdr:y>
    </cdr:from>
    <cdr:to>
      <cdr:x>0.8967</cdr:x>
      <cdr:y>0.54134</cdr:y>
    </cdr:to>
    <cdr:sp macro="" textlink="">
      <cdr:nvSpPr>
        <cdr:cNvPr id="10" name="TextBox 1"/>
        <cdr:cNvSpPr txBox="1"/>
      </cdr:nvSpPr>
      <cdr:spPr bwMode="auto">
        <a:xfrm xmlns:a="http://schemas.openxmlformats.org/drawingml/2006/main">
          <a:off x="2079628" y="1165219"/>
          <a:ext cx="380208" cy="319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endParaRPr lang="en-US" sz="1000" i="0" dirty="0" smtClean="0">
            <a:solidFill>
              <a:schemeClr val="accent2"/>
            </a:solidFill>
            <a:latin typeface="+mn-lt"/>
            <a:ea typeface="Times New Roman" charset="0"/>
            <a:cs typeface="Times New Roman" charset="0"/>
          </a:endParaRPr>
        </a:p>
      </cdr:txBody>
    </cdr:sp>
  </cdr:relSizeAnchor>
  <cdr:relSizeAnchor xmlns:cdr="http://schemas.openxmlformats.org/drawingml/2006/chartDrawing">
    <cdr:from>
      <cdr:x>0.72391</cdr:x>
      <cdr:y>0.35624</cdr:y>
    </cdr:from>
    <cdr:to>
      <cdr:x>0.98819</cdr:x>
      <cdr:y>0.91817</cdr:y>
    </cdr:to>
    <cdr:sp macro="" textlink="">
      <cdr:nvSpPr>
        <cdr:cNvPr id="11" name="TextBox 1"/>
        <cdr:cNvSpPr txBox="1"/>
      </cdr:nvSpPr>
      <cdr:spPr bwMode="auto">
        <a:xfrm xmlns:a="http://schemas.openxmlformats.org/drawingml/2006/main">
          <a:off x="4670411" y="1599870"/>
          <a:ext cx="1705037" cy="252364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kumimoji="0" lang="en-US" sz="1400" b="1" i="0" u="none" strike="noStrike" kern="0" cap="none" spc="0" normalizeH="0" baseline="0" noProof="0" dirty="0" smtClean="0">
              <a:ln>
                <a:noFill/>
              </a:ln>
              <a:solidFill>
                <a:schemeClr val="tx2">
                  <a:lumMod val="90000"/>
                  <a:lumOff val="10000"/>
                </a:schemeClr>
              </a:solidFill>
              <a:effectLst/>
              <a:uLnTx/>
              <a:uFillTx/>
              <a:latin typeface="+mn-lt"/>
              <a:ea typeface="Times New Roman" charset="0"/>
              <a:cs typeface="Times New Roman" charset="0"/>
            </a:rPr>
            <a:t>consumed </a:t>
          </a:r>
        </a:p>
        <a:p xmlns:a="http://schemas.openxmlformats.org/drawingml/2006/main">
          <a:pPr eaLnBrk="0" hangingPunct="0"/>
          <a:r>
            <a:rPr kumimoji="0" lang="en-US" sz="1400" b="1" i="0" u="none" strike="noStrike" kern="0" cap="none" spc="0" normalizeH="0" baseline="0" noProof="0" dirty="0" smtClean="0">
              <a:ln>
                <a:noFill/>
              </a:ln>
              <a:solidFill>
                <a:schemeClr val="tx2">
                  <a:lumMod val="90000"/>
                  <a:lumOff val="10000"/>
                </a:schemeClr>
              </a:solidFill>
              <a:effectLst/>
              <a:uLnTx/>
              <a:uFillTx/>
              <a:latin typeface="+mn-lt"/>
              <a:ea typeface="Times New Roman" charset="0"/>
              <a:cs typeface="Times New Roman" charset="0"/>
            </a:rPr>
            <a:t>onsite</a:t>
          </a:r>
        </a:p>
        <a:p xmlns:a="http://schemas.openxmlformats.org/drawingml/2006/main">
          <a:pPr eaLnBrk="0" hangingPunct="0"/>
          <a:endParaRPr lang="en-US" sz="1400" b="1" dirty="0">
            <a:solidFill>
              <a:schemeClr val="tx2">
                <a:lumMod val="90000"/>
                <a:lumOff val="10000"/>
              </a:schemeClr>
            </a:solidFill>
            <a:ea typeface="Times New Roman" charset="0"/>
            <a:cs typeface="Times New Roman" charset="0"/>
          </a:endParaRPr>
        </a:p>
        <a:p xmlns:a="http://schemas.openxmlformats.org/drawingml/2006/main">
          <a:pPr eaLnBrk="0" hangingPunct="0"/>
          <a:endParaRPr lang="en-US" sz="1400" b="1" dirty="0" smtClean="0">
            <a:solidFill>
              <a:schemeClr val="tx2">
                <a:lumMod val="90000"/>
                <a:lumOff val="10000"/>
              </a:schemeClr>
            </a:solidFill>
            <a:ea typeface="Times New Roman" charset="0"/>
            <a:cs typeface="Times New Roman" charset="0"/>
          </a:endParaRPr>
        </a:p>
        <a:p xmlns:a="http://schemas.openxmlformats.org/drawingml/2006/main">
          <a:pPr eaLnBrk="0" hangingPunct="0"/>
          <a:endParaRPr lang="en-US" sz="1400" b="1" dirty="0">
            <a:solidFill>
              <a:schemeClr val="tx2">
                <a:lumMod val="90000"/>
                <a:lumOff val="10000"/>
              </a:schemeClr>
            </a:solidFill>
            <a:ea typeface="Times New Roman" charset="0"/>
            <a:cs typeface="Times New Roman" charset="0"/>
          </a:endParaRPr>
        </a:p>
        <a:p xmlns:a="http://schemas.openxmlformats.org/drawingml/2006/main">
          <a:pPr eaLnBrk="0" hangingPunct="0"/>
          <a:endParaRPr lang="en-US" sz="1400" b="1" dirty="0" smtClean="0">
            <a:solidFill>
              <a:schemeClr val="tx2">
                <a:lumMod val="90000"/>
                <a:lumOff val="10000"/>
              </a:schemeClr>
            </a:solidFill>
            <a:ea typeface="Times New Roman" charset="0"/>
            <a:cs typeface="Times New Roman" charset="0"/>
          </a:endParaRPr>
        </a:p>
        <a:p xmlns:a="http://schemas.openxmlformats.org/drawingml/2006/main">
          <a:pPr eaLnBrk="0" hangingPunct="0"/>
          <a:endParaRPr lang="en-US" sz="1400" b="1" dirty="0">
            <a:solidFill>
              <a:schemeClr val="tx2">
                <a:lumMod val="90000"/>
                <a:lumOff val="10000"/>
              </a:schemeClr>
            </a:solidFill>
            <a:ea typeface="Times New Roman" charset="0"/>
            <a:cs typeface="Times New Roman" charset="0"/>
          </a:endParaRPr>
        </a:p>
        <a:p xmlns:a="http://schemas.openxmlformats.org/drawingml/2006/main">
          <a:pPr eaLnBrk="0" hangingPunct="0"/>
          <a:r>
            <a:rPr lang="en-US" sz="1400" b="1" dirty="0" smtClean="0">
              <a:solidFill>
                <a:schemeClr val="accent3">
                  <a:lumMod val="75000"/>
                </a:schemeClr>
              </a:solidFill>
              <a:ea typeface="Times New Roman" charset="0"/>
              <a:cs typeface="Times New Roman" charset="0"/>
            </a:rPr>
            <a:t>sales </a:t>
          </a:r>
          <a:r>
            <a:rPr lang="en-US" sz="1400" b="1" dirty="0">
              <a:solidFill>
                <a:schemeClr val="accent3">
                  <a:lumMod val="75000"/>
                </a:schemeClr>
              </a:solidFill>
              <a:ea typeface="Times New Roman" charset="0"/>
              <a:cs typeface="Times New Roman" charset="0"/>
            </a:rPr>
            <a:t>to the grid</a:t>
          </a:r>
        </a:p>
        <a:p xmlns:a="http://schemas.openxmlformats.org/drawingml/2006/main">
          <a:pPr eaLnBrk="0" hangingPunct="0"/>
          <a:endParaRPr lang="en-US" sz="1400" b="1" i="0" dirty="0" smtClean="0">
            <a:solidFill>
              <a:schemeClr val="tx2">
                <a:lumMod val="90000"/>
                <a:lumOff val="10000"/>
              </a:schemeClr>
            </a:solidFill>
            <a:latin typeface="+mn-lt"/>
            <a:ea typeface="Times New Roman" charset="0"/>
            <a:cs typeface="Times New Roman" charset="0"/>
          </a:endParaRPr>
        </a:p>
      </cdr:txBody>
    </cdr:sp>
  </cdr:relSizeAnchor>
  <cdr:relSizeAnchor xmlns:cdr="http://schemas.openxmlformats.org/drawingml/2006/chartDrawing">
    <cdr:from>
      <cdr:x>0.14281</cdr:x>
      <cdr:y>0.07508</cdr:y>
    </cdr:from>
    <cdr:to>
      <cdr:x>0.61057</cdr:x>
      <cdr:y>0.256</cdr:y>
    </cdr:to>
    <cdr:sp macro="" textlink="">
      <cdr:nvSpPr>
        <cdr:cNvPr id="13" name="TextBox 1"/>
        <cdr:cNvSpPr txBox="1"/>
      </cdr:nvSpPr>
      <cdr:spPr bwMode="auto">
        <a:xfrm xmlns:a="http://schemas.openxmlformats.org/drawingml/2006/main">
          <a:off x="966247" y="337188"/>
          <a:ext cx="3164938" cy="81251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spcAft>
              <a:spcPts val="300"/>
            </a:spcAft>
          </a:pPr>
          <a:r>
            <a:rPr lang="en-US" sz="1400" b="1" i="0" dirty="0" smtClean="0">
              <a:solidFill>
                <a:schemeClr val="bg2"/>
              </a:solidFill>
              <a:latin typeface="+mn-lt"/>
              <a:ea typeface="Times New Roman" charset="0"/>
              <a:cs typeface="Times New Roman" charset="0"/>
            </a:rPr>
            <a:t>  2019</a:t>
          </a:r>
        </a:p>
        <a:p xmlns:a="http://schemas.openxmlformats.org/drawingml/2006/main">
          <a:pPr eaLnBrk="0" hangingPunct="0"/>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relSizeAnchor>
  <cdr:relSizeAnchor xmlns:cdr="http://schemas.openxmlformats.org/drawingml/2006/chartDrawing">
    <cdr:from>
      <cdr:x>0.68912</cdr:x>
      <cdr:y>0.91958</cdr:y>
    </cdr:from>
    <cdr:to>
      <cdr:x>0.81703</cdr:x>
      <cdr:y>0.98811</cdr:y>
    </cdr:to>
    <cdr:sp macro="" textlink="">
      <cdr:nvSpPr>
        <cdr:cNvPr id="7" name="TextBox 2"/>
        <cdr:cNvSpPr txBox="1"/>
      </cdr:nvSpPr>
      <cdr:spPr>
        <a:xfrm xmlns:a="http://schemas.openxmlformats.org/drawingml/2006/main">
          <a:off x="4445918" y="4129869"/>
          <a:ext cx="825267" cy="30777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400" dirty="0" smtClean="0"/>
            <a:t>2050</a:t>
          </a:r>
          <a:endParaRPr lang="en-US" sz="14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14" tIns="45707" rIns="91414" bIns="45707"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5138"/>
          </a:xfrm>
          <a:prstGeom prst="rect">
            <a:avLst/>
          </a:prstGeom>
        </p:spPr>
        <p:txBody>
          <a:bodyPr vert="horz" lIns="91414" tIns="45707" rIns="91414" bIns="45707" rtlCol="0"/>
          <a:lstStyle>
            <a:lvl1pPr algn="r">
              <a:defRPr sz="1200"/>
            </a:lvl1pPr>
          </a:lstStyle>
          <a:p>
            <a:fld id="{7DE4794C-F5EF-4B2D-93D1-44697B2BA528}" type="datetimeFigureOut">
              <a:rPr lang="en-US" smtClean="0"/>
              <a:pPr/>
              <a:t>1/28/2020</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14" tIns="45707" rIns="91414" bIns="45707"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lIns="91414" tIns="45707" rIns="91414" bIns="45707" rtlCol="0" anchor="b"/>
          <a:lstStyle>
            <a:lvl1pPr algn="r">
              <a:defRPr sz="1200"/>
            </a:lvl1pPr>
          </a:lstStyle>
          <a:p>
            <a:fld id="{E45553FA-E54B-48B3-908E-BDE094C1A45E}" type="slidenum">
              <a:rPr lang="en-US" smtClean="0"/>
              <a:pPr/>
              <a:t>‹#›</a:t>
            </a:fld>
            <a:endParaRPr lang="en-US" dirty="0"/>
          </a:p>
        </p:txBody>
      </p:sp>
    </p:spTree>
    <p:extLst>
      <p:ext uri="{BB962C8B-B14F-4D97-AF65-F5344CB8AC3E}">
        <p14:creationId xmlns:p14="http://schemas.microsoft.com/office/powerpoint/2010/main" val="11766895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840" cy="464820"/>
          </a:xfrm>
          <a:prstGeom prst="rect">
            <a:avLst/>
          </a:prstGeom>
        </p:spPr>
        <p:txBody>
          <a:bodyPr vert="horz" lIns="93146" tIns="46574" rIns="93146" bIns="46574" rtlCol="0"/>
          <a:lstStyle>
            <a:lvl1pPr algn="l">
              <a:defRPr sz="1200"/>
            </a:lvl1pPr>
          </a:lstStyle>
          <a:p>
            <a:endParaRPr lang="en-US" dirty="0"/>
          </a:p>
        </p:txBody>
      </p:sp>
      <p:sp>
        <p:nvSpPr>
          <p:cNvPr id="3" name="Date Placeholder 2"/>
          <p:cNvSpPr>
            <a:spLocks noGrp="1"/>
          </p:cNvSpPr>
          <p:nvPr>
            <p:ph type="dt" idx="1"/>
          </p:nvPr>
        </p:nvSpPr>
        <p:spPr>
          <a:xfrm>
            <a:off x="3970938" y="1"/>
            <a:ext cx="3037840" cy="464820"/>
          </a:xfrm>
          <a:prstGeom prst="rect">
            <a:avLst/>
          </a:prstGeom>
        </p:spPr>
        <p:txBody>
          <a:bodyPr vert="horz" lIns="93146" tIns="46574" rIns="93146" bIns="46574" rtlCol="0"/>
          <a:lstStyle>
            <a:lvl1pPr algn="r">
              <a:defRPr sz="1200"/>
            </a:lvl1pPr>
          </a:lstStyle>
          <a:p>
            <a:fld id="{76206BF8-075B-43A5-9410-434F7CD3D58A}" type="datetimeFigureOut">
              <a:rPr lang="en-US" smtClean="0"/>
              <a:pPr/>
              <a:t>1/28/2020</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46" tIns="46574" rIns="93146" bIns="46574"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46" tIns="46574" rIns="93146" bIns="4657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8"/>
            <a:ext cx="3037840" cy="464820"/>
          </a:xfrm>
          <a:prstGeom prst="rect">
            <a:avLst/>
          </a:prstGeom>
        </p:spPr>
        <p:txBody>
          <a:bodyPr vert="horz" lIns="93146" tIns="46574" rIns="93146" bIns="4657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8"/>
            <a:ext cx="3037840" cy="464820"/>
          </a:xfrm>
          <a:prstGeom prst="rect">
            <a:avLst/>
          </a:prstGeom>
        </p:spPr>
        <p:txBody>
          <a:bodyPr vert="horz" lIns="93146" tIns="46574" rIns="93146" bIns="46574" rtlCol="0" anchor="b"/>
          <a:lstStyle>
            <a:lvl1pPr algn="r">
              <a:defRPr sz="1200"/>
            </a:lvl1pPr>
          </a:lstStyle>
          <a:p>
            <a:fld id="{0EBA4C88-B6CE-4DF6-AC5C-0E11A83F5D76}" type="slidenum">
              <a:rPr lang="en-US" smtClean="0"/>
              <a:pPr/>
              <a:t>‹#›</a:t>
            </a:fld>
            <a:endParaRPr lang="en-US" dirty="0"/>
          </a:p>
        </p:txBody>
      </p:sp>
    </p:spTree>
    <p:extLst>
      <p:ext uri="{BB962C8B-B14F-4D97-AF65-F5344CB8AC3E}">
        <p14:creationId xmlns:p14="http://schemas.microsoft.com/office/powerpoint/2010/main" val="2821818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1</a:t>
            </a:fld>
            <a:endParaRPr lang="en-US" dirty="0"/>
          </a:p>
        </p:txBody>
      </p:sp>
    </p:spTree>
    <p:extLst>
      <p:ext uri="{BB962C8B-B14F-4D97-AF65-F5344CB8AC3E}">
        <p14:creationId xmlns:p14="http://schemas.microsoft.com/office/powerpoint/2010/main" val="818623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3</a:t>
            </a:fld>
            <a:endParaRPr lang="en-US" dirty="0"/>
          </a:p>
        </p:txBody>
      </p:sp>
    </p:spTree>
    <p:extLst>
      <p:ext uri="{BB962C8B-B14F-4D97-AF65-F5344CB8AC3E}">
        <p14:creationId xmlns:p14="http://schemas.microsoft.com/office/powerpoint/2010/main" val="5265822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4</a:t>
            </a:fld>
            <a:endParaRPr lang="en-US" dirty="0"/>
          </a:p>
        </p:txBody>
      </p:sp>
    </p:spTree>
    <p:extLst>
      <p:ext uri="{BB962C8B-B14F-4D97-AF65-F5344CB8AC3E}">
        <p14:creationId xmlns:p14="http://schemas.microsoft.com/office/powerpoint/2010/main" val="2147488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6</a:t>
            </a:fld>
            <a:endParaRPr lang="en-US" dirty="0"/>
          </a:p>
        </p:txBody>
      </p:sp>
    </p:spTree>
    <p:extLst>
      <p:ext uri="{BB962C8B-B14F-4D97-AF65-F5344CB8AC3E}">
        <p14:creationId xmlns:p14="http://schemas.microsoft.com/office/powerpoint/2010/main" val="41688898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8</a:t>
            </a:fld>
            <a:endParaRPr lang="en-US" dirty="0"/>
          </a:p>
        </p:txBody>
      </p:sp>
    </p:spTree>
    <p:extLst>
      <p:ext uri="{BB962C8B-B14F-4D97-AF65-F5344CB8AC3E}">
        <p14:creationId xmlns:p14="http://schemas.microsoft.com/office/powerpoint/2010/main" val="4146405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9</a:t>
            </a:fld>
            <a:endParaRPr lang="en-US" dirty="0"/>
          </a:p>
        </p:txBody>
      </p:sp>
    </p:spTree>
    <p:extLst>
      <p:ext uri="{BB962C8B-B14F-4D97-AF65-F5344CB8AC3E}">
        <p14:creationId xmlns:p14="http://schemas.microsoft.com/office/powerpoint/2010/main" val="19940479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10</a:t>
            </a:fld>
            <a:endParaRPr lang="en-US" dirty="0"/>
          </a:p>
        </p:txBody>
      </p:sp>
    </p:spTree>
    <p:extLst>
      <p:ext uri="{BB962C8B-B14F-4D97-AF65-F5344CB8AC3E}">
        <p14:creationId xmlns:p14="http://schemas.microsoft.com/office/powerpoint/2010/main" val="39826873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11</a:t>
            </a:fld>
            <a:endParaRPr lang="en-US" dirty="0"/>
          </a:p>
        </p:txBody>
      </p:sp>
    </p:spTree>
    <p:extLst>
      <p:ext uri="{BB962C8B-B14F-4D97-AF65-F5344CB8AC3E}">
        <p14:creationId xmlns:p14="http://schemas.microsoft.com/office/powerpoint/2010/main" val="15940571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12</a:t>
            </a:fld>
            <a:endParaRPr lang="en-US" dirty="0"/>
          </a:p>
        </p:txBody>
      </p:sp>
    </p:spTree>
    <p:extLst>
      <p:ext uri="{BB962C8B-B14F-4D97-AF65-F5344CB8AC3E}">
        <p14:creationId xmlns:p14="http://schemas.microsoft.com/office/powerpoint/2010/main" val="12809160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ong title and text">
    <p:spTree>
      <p:nvGrpSpPr>
        <p:cNvPr id="1" name=""/>
        <p:cNvGrpSpPr/>
        <p:nvPr/>
      </p:nvGrpSpPr>
      <p:grpSpPr>
        <a:xfrm>
          <a:off x="0" y="0"/>
          <a:ext cx="0" cy="0"/>
          <a:chOff x="0" y="0"/>
          <a:chExt cx="0" cy="0"/>
        </a:xfrm>
      </p:grpSpPr>
      <p:sp>
        <p:nvSpPr>
          <p:cNvPr id="10" name="Text Placeholder 8"/>
          <p:cNvSpPr>
            <a:spLocks noGrp="1"/>
          </p:cNvSpPr>
          <p:nvPr>
            <p:ph type="body" sz="quarter" idx="12"/>
          </p:nvPr>
        </p:nvSpPr>
        <p:spPr>
          <a:xfrm>
            <a:off x="309095" y="1429265"/>
            <a:ext cx="11590985" cy="4747702"/>
          </a:xfrm>
          <a:prstGeom prst="rect">
            <a:avLst/>
          </a:prstGeom>
        </p:spPr>
        <p:txBody>
          <a:bodyPr/>
          <a:lstStyle>
            <a:lvl1pPr marL="237744" indent="-237744">
              <a:lnSpc>
                <a:spcPct val="125000"/>
              </a:lnSpc>
              <a:spcBef>
                <a:spcPts val="1600"/>
              </a:spcBef>
              <a:spcAft>
                <a:spcPts val="600"/>
              </a:spcAft>
              <a:defRPr sz="1400"/>
            </a:lvl1pPr>
            <a:lvl2pPr marL="694944" indent="-237744">
              <a:lnSpc>
                <a:spcPct val="125000"/>
              </a:lnSpc>
              <a:spcAft>
                <a:spcPts val="400"/>
              </a:spcAft>
              <a:defRPr sz="1400"/>
            </a:lvl2pPr>
            <a:lvl3pPr marL="1088136" indent="-173736">
              <a:lnSpc>
                <a:spcPct val="125000"/>
              </a:lnSpc>
              <a:spcAft>
                <a:spcPts val="400"/>
              </a:spcAft>
              <a:defRPr sz="1400"/>
            </a:lvl3pPr>
            <a:lvl4pPr marL="1609344" indent="-237744">
              <a:lnSpc>
                <a:spcPct val="125000"/>
              </a:lnSpc>
              <a:spcAft>
                <a:spcPts val="400"/>
              </a:spcAft>
              <a:defRPr sz="1400"/>
            </a:lvl4pPr>
            <a:lvl5pPr marL="2002536" indent="-173736">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full-screen image/char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1 column">
    <p:spTree>
      <p:nvGrpSpPr>
        <p:cNvPr id="1" name=""/>
        <p:cNvGrpSpPr/>
        <p:nvPr/>
      </p:nvGrpSpPr>
      <p:grpSpPr>
        <a:xfrm>
          <a:off x="0" y="0"/>
          <a:ext cx="0" cy="0"/>
          <a:chOff x="0" y="0"/>
          <a:chExt cx="0" cy="0"/>
        </a:xfrm>
      </p:grpSpPr>
      <p:sp>
        <p:nvSpPr>
          <p:cNvPr id="11" name="Content Placeholder 10"/>
          <p:cNvSpPr>
            <a:spLocks noGrp="1"/>
          </p:cNvSpPr>
          <p:nvPr>
            <p:ph sz="quarter" idx="12"/>
          </p:nvPr>
        </p:nvSpPr>
        <p:spPr>
          <a:xfrm>
            <a:off x="309095" y="1427430"/>
            <a:ext cx="11599572"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extLst>
      <p:ext uri="{BB962C8B-B14F-4D97-AF65-F5344CB8AC3E}">
        <p14:creationId xmlns:p14="http://schemas.microsoft.com/office/powerpoint/2010/main" val="1290967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2 columns">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2" name="Content Placeholder 10"/>
          <p:cNvSpPr>
            <a:spLocks noGrp="1"/>
          </p:cNvSpPr>
          <p:nvPr>
            <p:ph sz="quarter" idx="12"/>
          </p:nvPr>
        </p:nvSpPr>
        <p:spPr>
          <a:xfrm>
            <a:off x="309095" y="1427430"/>
            <a:ext cx="5660190"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10"/>
          <p:cNvSpPr>
            <a:spLocks noGrp="1"/>
          </p:cNvSpPr>
          <p:nvPr>
            <p:ph sz="quarter" idx="13"/>
          </p:nvPr>
        </p:nvSpPr>
        <p:spPr>
          <a:xfrm>
            <a:off x="6174769" y="1427430"/>
            <a:ext cx="5743254"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3 columns">
    <p:spTree>
      <p:nvGrpSpPr>
        <p:cNvPr id="1" name=""/>
        <p:cNvGrpSpPr/>
        <p:nvPr/>
      </p:nvGrpSpPr>
      <p:grpSpPr>
        <a:xfrm>
          <a:off x="0" y="0"/>
          <a:ext cx="0" cy="0"/>
          <a:chOff x="0" y="0"/>
          <a:chExt cx="0" cy="0"/>
        </a:xfrm>
      </p:grpSpPr>
      <p:sp>
        <p:nvSpPr>
          <p:cNvPr id="11" name="Content Placeholder 10"/>
          <p:cNvSpPr>
            <a:spLocks noGrp="1"/>
          </p:cNvSpPr>
          <p:nvPr>
            <p:ph sz="quarter" idx="12"/>
          </p:nvPr>
        </p:nvSpPr>
        <p:spPr>
          <a:xfrm>
            <a:off x="307631"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10"/>
          <p:cNvSpPr>
            <a:spLocks noGrp="1"/>
          </p:cNvSpPr>
          <p:nvPr>
            <p:ph sz="quarter" idx="13"/>
          </p:nvPr>
        </p:nvSpPr>
        <p:spPr>
          <a:xfrm>
            <a:off x="4290573"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Content Placeholder 10"/>
          <p:cNvSpPr>
            <a:spLocks noGrp="1"/>
          </p:cNvSpPr>
          <p:nvPr>
            <p:ph sz="quarter" idx="14"/>
          </p:nvPr>
        </p:nvSpPr>
        <p:spPr>
          <a:xfrm>
            <a:off x="8263467"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7"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extLst>
      <p:ext uri="{BB962C8B-B14F-4D97-AF65-F5344CB8AC3E}">
        <p14:creationId xmlns:p14="http://schemas.microsoft.com/office/powerpoint/2010/main" val="3522932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ine or bar graph">
    <p:spTree>
      <p:nvGrpSpPr>
        <p:cNvPr id="1" name=""/>
        <p:cNvGrpSpPr/>
        <p:nvPr/>
      </p:nvGrpSpPr>
      <p:grpSpPr>
        <a:xfrm>
          <a:off x="0" y="0"/>
          <a:ext cx="0" cy="0"/>
          <a:chOff x="0" y="0"/>
          <a:chExt cx="0" cy="0"/>
        </a:xfrm>
      </p:grpSpPr>
      <p:sp>
        <p:nvSpPr>
          <p:cNvPr id="12" name="Text Placeholder 11"/>
          <p:cNvSpPr>
            <a:spLocks noGrp="1"/>
          </p:cNvSpPr>
          <p:nvPr>
            <p:ph type="body" sz="quarter" idx="13" hasCustomPrompt="1"/>
          </p:nvPr>
        </p:nvSpPr>
        <p:spPr>
          <a:xfrm>
            <a:off x="309094" y="1428068"/>
            <a:ext cx="5581451" cy="548640"/>
          </a:xfrm>
          <a:prstGeom prst="rect">
            <a:avLst/>
          </a:prstGeom>
        </p:spPr>
        <p:txBody>
          <a:bodyPr anchor="b" anchorCtr="0"/>
          <a:lstStyle>
            <a:lvl1pPr marL="342900" marR="0" indent="-342900" algn="l"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y-axis title here</a:t>
            </a:r>
          </a:p>
          <a:p>
            <a:pPr lvl="0"/>
            <a:r>
              <a:rPr lang="en-US" dirty="0" smtClean="0"/>
              <a:t>y-axis units here</a:t>
            </a:r>
          </a:p>
        </p:txBody>
      </p:sp>
      <p:sp>
        <p:nvSpPr>
          <p:cNvPr id="14" name="Text Placeholder 13"/>
          <p:cNvSpPr>
            <a:spLocks noGrp="1"/>
          </p:cNvSpPr>
          <p:nvPr>
            <p:ph type="body" sz="quarter" idx="14" hasCustomPrompt="1"/>
          </p:nvPr>
        </p:nvSpPr>
        <p:spPr>
          <a:xfrm>
            <a:off x="6278880" y="1428068"/>
            <a:ext cx="5608320" cy="548640"/>
          </a:xfrm>
          <a:prstGeom prst="rect">
            <a:avLst/>
          </a:prstGeom>
        </p:spPr>
        <p:txBody>
          <a:bodyPr anchor="b" anchorCtr="0"/>
          <a:lstStyle>
            <a:lvl1pPr marL="342900" marR="0" indent="-342900" algn="r"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secondary y-axis title here</a:t>
            </a:r>
          </a:p>
          <a:p>
            <a:pPr lvl="0"/>
            <a:r>
              <a:rPr lang="en-US" dirty="0" smtClean="0"/>
              <a:t>secondary y-axis units here</a:t>
            </a:r>
          </a:p>
        </p:txBody>
      </p:sp>
      <p:sp>
        <p:nvSpPr>
          <p:cNvPr id="11" name="Chart Placeholder 8"/>
          <p:cNvSpPr>
            <a:spLocks noGrp="1"/>
          </p:cNvSpPr>
          <p:nvPr>
            <p:ph type="chart" sz="quarter" idx="12"/>
          </p:nvPr>
        </p:nvSpPr>
        <p:spPr>
          <a:xfrm>
            <a:off x="309094" y="2022869"/>
            <a:ext cx="11578108" cy="3925755"/>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chart</a:t>
            </a:r>
            <a:endParaRPr lang="en-US" dirty="0" smtClean="0"/>
          </a:p>
        </p:txBody>
      </p:sp>
      <p:sp>
        <p:nvSpPr>
          <p:cNvPr id="13"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6"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8"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e chart">
    <p:spTree>
      <p:nvGrpSpPr>
        <p:cNvPr id="1" name=""/>
        <p:cNvGrpSpPr/>
        <p:nvPr/>
      </p:nvGrpSpPr>
      <p:grpSpPr>
        <a:xfrm>
          <a:off x="0" y="0"/>
          <a:ext cx="0" cy="0"/>
          <a:chOff x="0" y="0"/>
          <a:chExt cx="0" cy="0"/>
        </a:xfrm>
      </p:grpSpPr>
      <p:sp>
        <p:nvSpPr>
          <p:cNvPr id="9" name="Chart Placeholder 8"/>
          <p:cNvSpPr>
            <a:spLocks noGrp="1"/>
          </p:cNvSpPr>
          <p:nvPr>
            <p:ph type="chart" sz="quarter" idx="12"/>
          </p:nvPr>
        </p:nvSpPr>
        <p:spPr>
          <a:xfrm>
            <a:off x="307327" y="1839392"/>
            <a:ext cx="11593188" cy="4107033"/>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chart</a:t>
            </a:r>
            <a:endParaRPr lang="en-US" dirty="0" smtClean="0"/>
          </a:p>
        </p:txBody>
      </p:sp>
      <p:sp>
        <p:nvSpPr>
          <p:cNvPr id="12" name="Text Placeholder 11"/>
          <p:cNvSpPr>
            <a:spLocks noGrp="1"/>
          </p:cNvSpPr>
          <p:nvPr>
            <p:ph type="body" sz="quarter" idx="13" hasCustomPrompt="1"/>
          </p:nvPr>
        </p:nvSpPr>
        <p:spPr>
          <a:xfrm>
            <a:off x="307327" y="1434789"/>
            <a:ext cx="11593188" cy="292608"/>
          </a:xfrm>
          <a:prstGeom prst="rect">
            <a:avLst/>
          </a:prstGeom>
        </p:spPr>
        <p:txBody>
          <a:bodyPr anchor="b" anchorCtr="0"/>
          <a:lstStyle>
            <a:lvl1pPr marL="342900" marR="0" indent="-342900" algn="l"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pie chart units here</a:t>
            </a:r>
            <a:endParaRPr lang="en-US" dirty="0"/>
          </a:p>
        </p:txBody>
      </p:sp>
      <p:sp>
        <p:nvSpPr>
          <p:cNvPr id="16"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11"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7"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13" name="Picture Placeholder 12"/>
          <p:cNvSpPr>
            <a:spLocks noGrp="1"/>
          </p:cNvSpPr>
          <p:nvPr>
            <p:ph type="pic" sz="quarter" idx="16"/>
          </p:nvPr>
        </p:nvSpPr>
        <p:spPr>
          <a:xfrm>
            <a:off x="309094" y="1434788"/>
            <a:ext cx="11578108" cy="4513835"/>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picture</a:t>
            </a:r>
            <a:endParaRPr lang="en-US" dirty="0" smtClean="0"/>
          </a:p>
        </p:txBody>
      </p:sp>
      <p:sp>
        <p:nvSpPr>
          <p:cNvPr id="8"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1"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13" name="Rectangle 12"/>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hasCustomPrompt="1"/>
          </p:nvPr>
        </p:nvSpPr>
        <p:spPr>
          <a:xfrm>
            <a:off x="3041322" y="1575175"/>
            <a:ext cx="8541079" cy="1490472"/>
          </a:xfrm>
          <a:prstGeom prst="rect">
            <a:avLst/>
          </a:prstGeom>
        </p:spPr>
        <p:txBody>
          <a:bodyPr anchor="b" anchorCtr="0"/>
          <a:lstStyle>
            <a:lvl1pPr algn="l">
              <a:defRPr sz="4000">
                <a:solidFill>
                  <a:schemeClr val="bg1"/>
                </a:solidFill>
              </a:defRPr>
            </a:lvl1pPr>
          </a:lstStyle>
          <a:p>
            <a:r>
              <a:rPr lang="en-US" dirty="0" smtClean="0"/>
              <a:t>Section Title — click to edit</a:t>
            </a:r>
            <a:endParaRPr lang="en-US" dirty="0"/>
          </a:p>
        </p:txBody>
      </p:sp>
      <p:sp>
        <p:nvSpPr>
          <p:cNvPr id="12" name="Text Placeholder 11"/>
          <p:cNvSpPr>
            <a:spLocks noGrp="1"/>
          </p:cNvSpPr>
          <p:nvPr>
            <p:ph type="body" sz="quarter" idx="13"/>
          </p:nvPr>
        </p:nvSpPr>
        <p:spPr>
          <a:xfrm>
            <a:off x="3096127" y="3248279"/>
            <a:ext cx="6015791" cy="3164555"/>
          </a:xfrm>
          <a:prstGeom prst="rect">
            <a:avLst/>
          </a:prstGeom>
        </p:spPr>
        <p:txBody>
          <a:bodyPr/>
          <a:lstStyle>
            <a:lvl1pPr marL="0" indent="0">
              <a:buNone/>
              <a:defRPr sz="1600">
                <a:solidFill>
                  <a:schemeClr val="bg1"/>
                </a:solidFill>
              </a:defRPr>
            </a:lvl1pPr>
          </a:lstStyle>
          <a:p>
            <a:pPr lvl="0"/>
            <a:r>
              <a:rPr lang="en-US" smtClean="0"/>
              <a:t>Click to edit Master text styles</a:t>
            </a:r>
          </a:p>
        </p:txBody>
      </p:sp>
      <p:cxnSp>
        <p:nvCxnSpPr>
          <p:cNvPr id="4" name="Straight Connector 3"/>
          <p:cNvCxnSpPr/>
          <p:nvPr userDrawn="1"/>
        </p:nvCxnSpPr>
        <p:spPr>
          <a:xfrm flipH="1">
            <a:off x="2918692" y="1681018"/>
            <a:ext cx="122629" cy="4193309"/>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18" Type="http://schemas.openxmlformats.org/officeDocument/2006/relationships/image" Target="../media/image6.png"/><Relationship Id="rId3" Type="http://schemas.openxmlformats.org/officeDocument/2006/relationships/slideLayout" Target="../slideLayouts/slideLayout3.xml"/><Relationship Id="rId21" Type="http://schemas.openxmlformats.org/officeDocument/2006/relationships/image" Target="../media/image9.png"/><Relationship Id="rId7" Type="http://schemas.openxmlformats.org/officeDocument/2006/relationships/slideLayout" Target="../slideLayouts/slideLayout7.xml"/><Relationship Id="rId12" Type="http://schemas.openxmlformats.org/officeDocument/2006/relationships/slide" Target="../slides/slide5.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20"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image" Target="../media/image7.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
        <p:nvSpPr>
          <p:cNvPr id="10" name="TextBox 9"/>
          <p:cNvSpPr txBox="1"/>
          <p:nvPr userDrawn="1"/>
        </p:nvSpPr>
        <p:spPr bwMode="auto">
          <a:xfrm>
            <a:off x="985777" y="6475711"/>
            <a:ext cx="3922287" cy="261610"/>
          </a:xfrm>
          <a:prstGeom prst="rect">
            <a:avLst/>
          </a:prstGeom>
          <a:noFill/>
          <a:ln w="9525">
            <a:noFill/>
            <a:miter lim="800000"/>
            <a:headEnd/>
            <a:tailEnd/>
          </a:ln>
        </p:spPr>
        <p:txBody>
          <a:bodyPr wrap="square" lIns="0" tIns="0" rIns="0" rtlCol="0" anchor="b">
            <a:prstTxWarp prst="textNoShape">
              <a:avLst/>
            </a:prstTxWarp>
            <a:spAutoFit/>
          </a:bodyPr>
          <a:lstStyle/>
          <a:p>
            <a:pPr eaLnBrk="0" hangingPunct="0"/>
            <a:r>
              <a:rPr lang="en-US" sz="1400" i="0" dirty="0" smtClean="0">
                <a:solidFill>
                  <a:schemeClr val="bg1"/>
                </a:solidFill>
                <a:latin typeface="Times New Roman" charset="0"/>
                <a:ea typeface="Times New Roman" charset="0"/>
                <a:cs typeface="Times New Roman" charset="0"/>
              </a:rPr>
              <a:t>U.S. Energy Information Administration</a:t>
            </a:r>
          </a:p>
        </p:txBody>
      </p:sp>
      <p:cxnSp>
        <p:nvCxnSpPr>
          <p:cNvPr id="3" name="Straight Connector 2"/>
          <p:cNvCxnSpPr/>
          <p:nvPr userDrawn="1"/>
        </p:nvCxnSpPr>
        <p:spPr>
          <a:xfrm>
            <a:off x="0" y="6366270"/>
            <a:ext cx="121920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2" name="Oval 11"/>
          <p:cNvSpPr/>
          <p:nvPr userDrawn="1"/>
        </p:nvSpPr>
        <p:spPr>
          <a:xfrm>
            <a:off x="11521497" y="6424743"/>
            <a:ext cx="390503" cy="388030"/>
          </a:xfrm>
          <a:prstGeom prst="ellipse">
            <a:avLst/>
          </a:prstGeom>
          <a:noFill/>
          <a:ln>
            <a:solidFill>
              <a:schemeClr val="accent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3" name="TextBox 12"/>
          <p:cNvSpPr txBox="1"/>
          <p:nvPr userDrawn="1"/>
        </p:nvSpPr>
        <p:spPr>
          <a:xfrm>
            <a:off x="9790771" y="6485687"/>
            <a:ext cx="1682962" cy="292388"/>
          </a:xfrm>
          <a:prstGeom prst="rect">
            <a:avLst/>
          </a:prstGeom>
          <a:noFill/>
        </p:spPr>
        <p:txBody>
          <a:bodyPr wrap="square" rtlCol="0">
            <a:spAutoFit/>
          </a:bodyPr>
          <a:lstStyle/>
          <a:p>
            <a:pPr algn="l"/>
            <a:r>
              <a:rPr lang="en-US" sz="1300" dirty="0" smtClean="0">
                <a:solidFill>
                  <a:schemeClr val="tx1">
                    <a:lumMod val="65000"/>
                    <a:lumOff val="35000"/>
                  </a:schemeClr>
                </a:solidFill>
                <a:latin typeface="+mn-lt"/>
              </a:rPr>
              <a:t>www.eia.gov/aeo</a:t>
            </a:r>
            <a:endParaRPr lang="en-US" sz="1300" dirty="0">
              <a:solidFill>
                <a:schemeClr val="tx1">
                  <a:lumMod val="65000"/>
                  <a:lumOff val="35000"/>
                </a:schemeClr>
              </a:solidFill>
              <a:latin typeface="+mn-lt"/>
            </a:endParaRPr>
          </a:p>
        </p:txBody>
      </p:sp>
      <p:sp>
        <p:nvSpPr>
          <p:cNvPr id="14" name="TextBox 13"/>
          <p:cNvSpPr txBox="1"/>
          <p:nvPr userDrawn="1"/>
        </p:nvSpPr>
        <p:spPr>
          <a:xfrm>
            <a:off x="8475485" y="6485687"/>
            <a:ext cx="1223762" cy="292388"/>
          </a:xfrm>
          <a:prstGeom prst="rect">
            <a:avLst/>
          </a:prstGeom>
          <a:noFill/>
        </p:spPr>
        <p:txBody>
          <a:bodyPr wrap="square" rtlCol="0">
            <a:spAutoFit/>
          </a:bodyPr>
          <a:lstStyle/>
          <a:p>
            <a:pPr algn="r"/>
            <a:r>
              <a:rPr lang="en-US" sz="1300" b="1" dirty="0">
                <a:solidFill>
                  <a:schemeClr val="accent1"/>
                </a:solidFill>
              </a:rPr>
              <a:t>#</a:t>
            </a:r>
            <a:r>
              <a:rPr lang="en-US" sz="1300" dirty="0" smtClean="0">
                <a:solidFill>
                  <a:schemeClr val="accent1"/>
                </a:solidFill>
              </a:rPr>
              <a:t>AEO2020</a:t>
            </a:r>
            <a:endParaRPr lang="en-US" sz="1300" dirty="0">
              <a:solidFill>
                <a:schemeClr val="accent1"/>
              </a:solidFill>
            </a:endParaRPr>
          </a:p>
        </p:txBody>
      </p:sp>
      <p:cxnSp>
        <p:nvCxnSpPr>
          <p:cNvPr id="15" name="Straight Connector 14"/>
          <p:cNvCxnSpPr/>
          <p:nvPr userDrawn="1"/>
        </p:nvCxnSpPr>
        <p:spPr>
          <a:xfrm>
            <a:off x="9750828" y="6485687"/>
            <a:ext cx="0" cy="282198"/>
          </a:xfrm>
          <a:prstGeom prst="line">
            <a:avLst/>
          </a:prstGeom>
          <a:ln w="19050" cmpd="sng">
            <a:solidFill>
              <a:schemeClr val="bg2">
                <a:lumMod val="25000"/>
                <a:lumOff val="75000"/>
              </a:schemeClr>
            </a:solidFill>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userDrawn="1"/>
        </p:nvSpPr>
        <p:spPr>
          <a:xfrm>
            <a:off x="305261" y="6473381"/>
            <a:ext cx="4050539" cy="276999"/>
          </a:xfrm>
          <a:prstGeom prst="rect">
            <a:avLst/>
          </a:prstGeom>
          <a:noFill/>
        </p:spPr>
        <p:txBody>
          <a:bodyPr wrap="square" rtlCol="0">
            <a:spAutoFit/>
          </a:bodyPr>
          <a:lstStyle/>
          <a:p>
            <a:pPr algn="l"/>
            <a:r>
              <a:rPr lang="en-US" sz="1200" b="0" dirty="0" smtClean="0">
                <a:solidFill>
                  <a:schemeClr val="tx1">
                    <a:lumMod val="65000"/>
                    <a:lumOff val="35000"/>
                  </a:schemeClr>
                </a:solidFill>
                <a:latin typeface="Times New Roman"/>
                <a:cs typeface="Times New Roman"/>
              </a:rPr>
              <a:t>U.S. Energy</a:t>
            </a:r>
            <a:r>
              <a:rPr lang="en-US" sz="1200" b="0" baseline="0" dirty="0" smtClean="0">
                <a:solidFill>
                  <a:schemeClr val="tx1">
                    <a:lumMod val="65000"/>
                    <a:lumOff val="35000"/>
                  </a:schemeClr>
                </a:solidFill>
                <a:latin typeface="Times New Roman"/>
                <a:cs typeface="Times New Roman"/>
              </a:rPr>
              <a:t> Information Administration</a:t>
            </a:r>
            <a:endParaRPr lang="en-US" sz="1200" b="0" dirty="0">
              <a:solidFill>
                <a:schemeClr val="tx1">
                  <a:lumMod val="65000"/>
                  <a:lumOff val="35000"/>
                </a:schemeClr>
              </a:solidFill>
              <a:latin typeface="Times New Roman"/>
              <a:cs typeface="Times New Roman"/>
            </a:endParaRPr>
          </a:p>
        </p:txBody>
      </p:sp>
      <p:sp>
        <p:nvSpPr>
          <p:cNvPr id="20" name="Rectangle 19"/>
          <p:cNvSpPr/>
          <p:nvPr userDrawn="1"/>
        </p:nvSpPr>
        <p:spPr bwMode="auto">
          <a:xfrm>
            <a:off x="0" y="210224"/>
            <a:ext cx="12192000" cy="92075"/>
          </a:xfrm>
          <a:prstGeom prst="rect">
            <a:avLst/>
          </a:prstGeom>
          <a:solidFill>
            <a:srgbClr val="169DD8"/>
          </a:solidFill>
          <a:ln w="9525" cap="flat" cmpd="sng" algn="ctr">
            <a:noFill/>
            <a:prstDash val="solid"/>
            <a:round/>
            <a:headEnd type="none" w="med" len="med"/>
            <a:tailEnd type="none" w="med" len="med"/>
          </a:ln>
          <a:effectLst/>
        </p:spPr>
        <p:txBody>
          <a:bodyPr/>
          <a:lstStyle/>
          <a:p>
            <a:pPr eaLnBrk="0" hangingPunct="0"/>
            <a:endParaRPr lang="en-US" sz="1800" dirty="0"/>
          </a:p>
        </p:txBody>
      </p:sp>
      <p:pic>
        <p:nvPicPr>
          <p:cNvPr id="21" name="Picture 20" descr="blueicon_1.png">
            <a:hlinkClick r:id="rId12" action="ppaction://hlinksldjump"/>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05261" y="-47212"/>
            <a:ext cx="596900" cy="609600"/>
          </a:xfrm>
          <a:prstGeom prst="rect">
            <a:avLst/>
          </a:prstGeom>
        </p:spPr>
      </p:pic>
      <p:pic>
        <p:nvPicPr>
          <p:cNvPr id="23" name="Picture 22" descr="blueicon_4.png">
            <a:hlinkClick r:id="" action="ppaction://noaction"/>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3168701" y="-47212"/>
            <a:ext cx="596900" cy="609600"/>
          </a:xfrm>
          <a:prstGeom prst="rect">
            <a:avLst/>
          </a:prstGeom>
        </p:spPr>
      </p:pic>
      <p:pic>
        <p:nvPicPr>
          <p:cNvPr id="25" name="Picture 24" descr="blueicon_5.png">
            <a:hlinkClick r:id="" action="ppaction://noaction"/>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4600421" y="-47212"/>
            <a:ext cx="596900" cy="609600"/>
          </a:xfrm>
          <a:prstGeom prst="rect">
            <a:avLst/>
          </a:prstGeom>
        </p:spPr>
      </p:pic>
      <p:pic>
        <p:nvPicPr>
          <p:cNvPr id="26" name="Picture 25" descr="blueicon_7.png">
            <a:hlinkClick r:id="" action="ppaction://noaction"/>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736981" y="-47212"/>
            <a:ext cx="596900" cy="609600"/>
          </a:xfrm>
          <a:prstGeom prst="rect">
            <a:avLst/>
          </a:prstGeom>
        </p:spPr>
      </p:pic>
      <p:pic>
        <p:nvPicPr>
          <p:cNvPr id="4" name="Picture 3"/>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6032141" y="3530"/>
            <a:ext cx="508116" cy="508116"/>
          </a:xfrm>
          <a:prstGeom prst="rect">
            <a:avLst/>
          </a:prstGeom>
        </p:spPr>
      </p:pic>
      <p:pic>
        <p:nvPicPr>
          <p:cNvPr id="5" name="Picture 4"/>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7375077" y="3530"/>
            <a:ext cx="508116" cy="508116"/>
          </a:xfrm>
          <a:prstGeom prst="rect">
            <a:avLst/>
          </a:prstGeom>
        </p:spPr>
      </p:pic>
      <p:pic>
        <p:nvPicPr>
          <p:cNvPr id="7" name="Picture 6"/>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8718013" y="-2821"/>
            <a:ext cx="508116" cy="520819"/>
          </a:xfrm>
          <a:prstGeom prst="rect">
            <a:avLst/>
          </a:prstGeom>
        </p:spPr>
      </p:pic>
      <p:pic>
        <p:nvPicPr>
          <p:cNvPr id="8" name="Picture 7"/>
          <p:cNvPicPr>
            <a:picLocks noChangeAspect="1"/>
          </p:cNvPicPr>
          <p:nvPr userDrawn="1"/>
        </p:nvPicPr>
        <p:blipFill>
          <a:blip r:embed="rId20">
            <a:extLst>
              <a:ext uri="{28A0092B-C50C-407E-A947-70E740481C1C}">
                <a14:useLocalDpi xmlns:a14="http://schemas.microsoft.com/office/drawing/2010/main" val="0"/>
              </a:ext>
            </a:extLst>
          </a:blip>
          <a:stretch>
            <a:fillRect/>
          </a:stretch>
        </p:blipFill>
        <p:spPr>
          <a:xfrm>
            <a:off x="10060949" y="-2821"/>
            <a:ext cx="508116" cy="520819"/>
          </a:xfrm>
          <a:prstGeom prst="rect">
            <a:avLst/>
          </a:prstGeom>
        </p:spPr>
      </p:pic>
      <p:pic>
        <p:nvPicPr>
          <p:cNvPr id="9" name="Picture 8"/>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11403884" y="3530"/>
            <a:ext cx="508116" cy="508116"/>
          </a:xfrm>
          <a:prstGeom prst="rect">
            <a:avLst/>
          </a:prstGeom>
        </p:spPr>
      </p:pic>
    </p:spTree>
  </p:cSld>
  <p:clrMap bg1="lt1" tx1="dk1" bg2="lt2" tx2="dk2" accent1="accent1" accent2="accent2" accent3="accent3" accent4="accent4" accent5="accent5" accent6="accent6" hlink="hlink" folHlink="folHlink"/>
  <p:sldLayoutIdLst>
    <p:sldLayoutId id="2147483679" r:id="rId1"/>
    <p:sldLayoutId id="2147483691" r:id="rId2"/>
    <p:sldLayoutId id="2147483680" r:id="rId3"/>
    <p:sldLayoutId id="2147483690" r:id="rId4"/>
    <p:sldLayoutId id="2147483685" r:id="rId5"/>
    <p:sldLayoutId id="2147483686" r:id="rId6"/>
    <p:sldLayoutId id="2147483687" r:id="rId7"/>
    <p:sldLayoutId id="2147483688" r:id="rId8"/>
    <p:sldLayoutId id="2147483682" r:id="rId9"/>
    <p:sldLayoutId id="2147483689" r:id="rId10"/>
  </p:sldLayoutIdLst>
  <p:timing>
    <p:tnLst>
      <p:par>
        <p:cTn id="1" dur="indefinite" restart="never" nodeType="tmRoot"/>
      </p:par>
    </p:tnLst>
  </p:timing>
  <p:hf hdr="0" ftr="0" dt="0"/>
  <p:txStyles>
    <p:titleStyle>
      <a:lvl1pPr algn="l" defTabSz="914400" rtl="0" eaLnBrk="1" latinLnBrk="0" hangingPunct="1">
        <a:spcBef>
          <a:spcPct val="0"/>
        </a:spcBef>
        <a:buNone/>
        <a:defRPr sz="440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11.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chart" Target="../charts/chart15.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4.png"/><Relationship Id="rId11" Type="http://schemas.openxmlformats.org/officeDocument/2006/relationships/chart" Target="../charts/chart14.xml"/><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12.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13.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11" Type="http://schemas.openxmlformats.org/officeDocument/2006/relationships/chart" Target="../charts/chart17.xml"/><Relationship Id="rId5" Type="http://schemas.openxmlformats.org/officeDocument/2006/relationships/image" Target="../media/image14.png"/><Relationship Id="rId10" Type="http://schemas.openxmlformats.org/officeDocument/2006/relationships/chart" Target="../charts/chart16.xml"/><Relationship Id="rId4" Type="http://schemas.openxmlformats.org/officeDocument/2006/relationships/image" Target="../media/image13.png"/><Relationship Id="rId9" Type="http://schemas.openxmlformats.org/officeDocument/2006/relationships/image" Target="../media/image1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4.png"/><Relationship Id="rId11" Type="http://schemas.openxmlformats.org/officeDocument/2006/relationships/chart" Target="../charts/chart1.xml"/><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4.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5.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11" Type="http://schemas.openxmlformats.org/officeDocument/2006/relationships/chart" Target="../charts/chart3.xml"/><Relationship Id="rId5" Type="http://schemas.openxmlformats.org/officeDocument/2006/relationships/image" Target="../media/image14.png"/><Relationship Id="rId10" Type="http://schemas.openxmlformats.org/officeDocument/2006/relationships/chart" Target="../charts/chart2.xml"/><Relationship Id="rId4" Type="http://schemas.openxmlformats.org/officeDocument/2006/relationships/image" Target="../media/image13.png"/><Relationship Id="rId9" Type="http://schemas.openxmlformats.org/officeDocument/2006/relationships/image" Target="../media/image18.png"/></Relationships>
</file>

<file path=ppt/slides/_rels/slide6.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7.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11" Type="http://schemas.openxmlformats.org/officeDocument/2006/relationships/chart" Target="../charts/chart5.xml"/><Relationship Id="rId5" Type="http://schemas.openxmlformats.org/officeDocument/2006/relationships/image" Target="../media/image14.png"/><Relationship Id="rId10" Type="http://schemas.openxmlformats.org/officeDocument/2006/relationships/chart" Target="../charts/chart4.xml"/><Relationship Id="rId4" Type="http://schemas.openxmlformats.org/officeDocument/2006/relationships/image" Target="../media/image13.png"/><Relationship Id="rId9" Type="http://schemas.openxmlformats.org/officeDocument/2006/relationships/image" Target="../media/image18.png"/></Relationships>
</file>

<file path=ppt/slides/_rels/slide8.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9.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chart" Target="../charts/chart8.xml"/><Relationship Id="rId18" Type="http://schemas.openxmlformats.org/officeDocument/2006/relationships/chart" Target="../charts/chart13.xml"/><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chart" Target="../charts/chart7.xml"/><Relationship Id="rId17" Type="http://schemas.openxmlformats.org/officeDocument/2006/relationships/chart" Target="../charts/chart12.xml"/><Relationship Id="rId2" Type="http://schemas.openxmlformats.org/officeDocument/2006/relationships/notesSlide" Target="../notesSlides/notesSlide6.xml"/><Relationship Id="rId16" Type="http://schemas.openxmlformats.org/officeDocument/2006/relationships/chart" Target="../charts/chart11.xml"/><Relationship Id="rId1" Type="http://schemas.openxmlformats.org/officeDocument/2006/relationships/slideLayout" Target="../slideLayouts/slideLayout1.xml"/><Relationship Id="rId6" Type="http://schemas.openxmlformats.org/officeDocument/2006/relationships/image" Target="../media/image14.png"/><Relationship Id="rId11" Type="http://schemas.openxmlformats.org/officeDocument/2006/relationships/chart" Target="../charts/chart6.xml"/><Relationship Id="rId5" Type="http://schemas.openxmlformats.org/officeDocument/2006/relationships/image" Target="../media/image13.png"/><Relationship Id="rId15" Type="http://schemas.openxmlformats.org/officeDocument/2006/relationships/chart" Target="../charts/chart10.xml"/><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 Id="rId14" Type="http://schemas.openxmlformats.org/officeDocument/2006/relationships/chart" Target="../charts/char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Industrial</a:t>
            </a:r>
            <a:endParaRPr lang="en-US" dirty="0"/>
          </a:p>
        </p:txBody>
      </p:sp>
      <p:sp>
        <p:nvSpPr>
          <p:cNvPr id="11" name="Text Placeholder 10"/>
          <p:cNvSpPr>
            <a:spLocks noGrp="1"/>
          </p:cNvSpPr>
          <p:nvPr>
            <p:ph type="body" sz="quarter" idx="13"/>
          </p:nvPr>
        </p:nvSpPr>
        <p:spPr/>
        <p:txBody>
          <a:bodyPr/>
          <a:lstStyle/>
          <a:p>
            <a:r>
              <a:rPr lang="en-US" dirty="0" smtClean="0"/>
              <a:t>As a result of projected economic </a:t>
            </a:r>
            <a:r>
              <a:rPr lang="en-US" dirty="0"/>
              <a:t>growth </a:t>
            </a:r>
            <a:r>
              <a:rPr lang="en-US" dirty="0" smtClean="0"/>
              <a:t>and </a:t>
            </a:r>
            <a:r>
              <a:rPr lang="en-US" dirty="0"/>
              <a:t>lower domestic energy prices relative to the world market, AEO2020 projects that energy consumption in the U.S. industrial sector will increase during the projection period across all cases. U.S. consumption of most energy sources, particularly natural gas, will increase significantly. Coal consumption, which flattens after 2020, is the only exception. Energy intensity declines across all cases as a result of technological improvements.</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5147" y="1445822"/>
            <a:ext cx="1714891" cy="1714891"/>
          </a:xfrm>
          <a:prstGeom prst="rect">
            <a:avLst/>
          </a:prstGeom>
        </p:spPr>
      </p:pic>
    </p:spTree>
    <p:extLst>
      <p:ext uri="{BB962C8B-B14F-4D97-AF65-F5344CB8AC3E}">
        <p14:creationId xmlns:p14="http://schemas.microsoft.com/office/powerpoint/2010/main" val="22899251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2"/>
          </p:nvPr>
        </p:nvSpPr>
        <p:spPr/>
        <p:txBody>
          <a:bodyPr/>
          <a:lstStyle/>
          <a:p>
            <a:r>
              <a:rPr lang="en-US" dirty="0" smtClean="0"/>
              <a:t>Natural gas (used primarily for process heat) remains the primary </a:t>
            </a:r>
            <a:r>
              <a:rPr lang="en-US" dirty="0"/>
              <a:t>fuel in </a:t>
            </a:r>
            <a:r>
              <a:rPr lang="en-US" dirty="0" smtClean="0"/>
              <a:t>the U.S</a:t>
            </a:r>
            <a:r>
              <a:rPr lang="en-US" dirty="0"/>
              <a:t>. food and glass industries in the AEO2020 Reference case, although its share declines through 2050.  In the food industry, the share of renewables grows </a:t>
            </a:r>
            <a:r>
              <a:rPr lang="en-US" dirty="0" smtClean="0"/>
              <a:t>from 14% in 2019 to 20% in 2050. In the glass industry, natural gas continues to have the largest share, retaining more than an 88% share through the projection period.</a:t>
            </a:r>
          </a:p>
          <a:p>
            <a:r>
              <a:rPr lang="en-US" dirty="0" smtClean="0"/>
              <a:t>In </a:t>
            </a:r>
            <a:r>
              <a:rPr lang="en-US" dirty="0"/>
              <a:t>the U.S. iron </a:t>
            </a:r>
            <a:r>
              <a:rPr lang="en-US" dirty="0" smtClean="0"/>
              <a:t>and steel industry, coal remains the primary fuel, although its share in the total energy mix for the sector declines from 50% in 2019 to 44% in 2050 as natural gas and electricity-fueled technologies become more widely used.</a:t>
            </a:r>
          </a:p>
          <a:p>
            <a:r>
              <a:rPr lang="en-US" dirty="0" smtClean="0"/>
              <a:t>The bulk chemicals industry consumes natural gas and HGLs for both heat and power and feedstock. The relatively low projected prices for both fuels result in continued high shares of total energy consumption and reduced shares of purchased electricity as CHP adoption grows.</a:t>
            </a:r>
          </a:p>
          <a:p>
            <a:r>
              <a:rPr lang="en-US" dirty="0"/>
              <a:t>In the United States, in addition </a:t>
            </a:r>
            <a:r>
              <a:rPr lang="en-US" dirty="0" smtClean="0"/>
              <a:t>to the food industry and, to some extent, refining (where bio-based feedstocks are used to produce blend-stocks for the transportation fuels sector), one of the highest shares of renewables consumption is in the paper industry, where black </a:t>
            </a:r>
            <a:r>
              <a:rPr lang="en-US" dirty="0"/>
              <a:t>liquor (a byproduct of the pulping process) </a:t>
            </a:r>
            <a:r>
              <a:rPr lang="en-US" dirty="0" smtClean="0"/>
              <a:t>serves as a major fuel for boilers and on-site CHP.  The renewables share of total energy consumed in the paper industry increases from 61% in 2019 to 68% in 2050.</a:t>
            </a:r>
          </a:p>
          <a:p>
            <a:r>
              <a:rPr lang="en-US" dirty="0" smtClean="0"/>
              <a:t>Petroleum remains the primary fuel for refining and for agriculture, where distillate fuels most of the on-field equipment.</a:t>
            </a:r>
          </a:p>
        </p:txBody>
      </p:sp>
      <p:sp>
        <p:nvSpPr>
          <p:cNvPr id="8" name="Title 7"/>
          <p:cNvSpPr>
            <a:spLocks noGrp="1"/>
          </p:cNvSpPr>
          <p:nvPr>
            <p:ph type="title"/>
          </p:nvPr>
        </p:nvSpPr>
        <p:spPr/>
        <p:txBody>
          <a:bodyPr/>
          <a:lstStyle/>
          <a:p>
            <a:r>
              <a:rPr lang="en-US" dirty="0" smtClean="0"/>
              <a:t>—because some industries have greater capacity for fuel switching than others</a:t>
            </a:r>
            <a:endParaRPr lang="en-US" dirty="0"/>
          </a:p>
        </p:txBody>
      </p:sp>
      <p:sp>
        <p:nvSpPr>
          <p:cNvPr id="2" name="Slide Number Placeholder 1"/>
          <p:cNvSpPr>
            <a:spLocks noGrp="1"/>
          </p:cNvSpPr>
          <p:nvPr>
            <p:ph type="sldNum" sz="quarter" idx="4"/>
          </p:nvPr>
        </p:nvSpPr>
        <p:spPr/>
        <p:txBody>
          <a:bodyPr/>
          <a:lstStyle/>
          <a:p>
            <a:fld id="{2D80C5C9-96E0-47EC-B500-37C5FE284639}" type="slidenum">
              <a:rPr lang="en-US" smtClean="0"/>
              <a:pPr/>
              <a:t>10</a:t>
            </a:fld>
            <a:endParaRPr lang="en-US" dirty="0"/>
          </a:p>
        </p:txBody>
      </p:sp>
      <p:grpSp>
        <p:nvGrpSpPr>
          <p:cNvPr id="11" name="Group 10"/>
          <p:cNvGrpSpPr/>
          <p:nvPr/>
        </p:nvGrpSpPr>
        <p:grpSpPr>
          <a:xfrm>
            <a:off x="349653" y="-1019"/>
            <a:ext cx="11564435" cy="531720"/>
            <a:chOff x="349653" y="-1019"/>
            <a:chExt cx="11564435" cy="531720"/>
          </a:xfrm>
        </p:grpSpPr>
        <p:pic>
          <p:nvPicPr>
            <p:cNvPr id="23" name="Picture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29" name="Picture 28"/>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9531794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14516" y="667726"/>
            <a:ext cx="11599572" cy="755794"/>
          </a:xfrm>
        </p:spPr>
        <p:txBody>
          <a:bodyPr/>
          <a:lstStyle/>
          <a:p>
            <a:r>
              <a:rPr lang="en-US" sz="2350" dirty="0"/>
              <a:t>Self-generation from combined heat and power (CHP), especially for bulk chemicals, </a:t>
            </a:r>
            <a:r>
              <a:rPr lang="en-US" sz="2350" dirty="0" smtClean="0"/>
              <a:t>accounts for most </a:t>
            </a:r>
            <a:r>
              <a:rPr lang="en-US" sz="2350" dirty="0"/>
              <a:t>AEO2020 Reference case </a:t>
            </a:r>
            <a:r>
              <a:rPr lang="en-US" sz="2350" dirty="0" smtClean="0"/>
              <a:t>growth in industrial sector electricity consumption— </a:t>
            </a:r>
            <a:endParaRPr lang="en-US" sz="2350" dirty="0"/>
          </a:p>
        </p:txBody>
      </p:sp>
      <p:sp>
        <p:nvSpPr>
          <p:cNvPr id="2" name="Slide Number Placeholder 1"/>
          <p:cNvSpPr>
            <a:spLocks noGrp="1"/>
          </p:cNvSpPr>
          <p:nvPr>
            <p:ph type="sldNum" sz="quarter" idx="4"/>
          </p:nvPr>
        </p:nvSpPr>
        <p:spPr/>
        <p:txBody>
          <a:bodyPr/>
          <a:lstStyle/>
          <a:p>
            <a:fld id="{2D80C5C9-96E0-47EC-B500-37C5FE284639}" type="slidenum">
              <a:rPr lang="en-US" smtClean="0"/>
              <a:pPr/>
              <a:t>11</a:t>
            </a:fld>
            <a:endParaRPr lang="en-US" dirty="0"/>
          </a:p>
        </p:txBody>
      </p:sp>
      <p:grpSp>
        <p:nvGrpSpPr>
          <p:cNvPr id="11" name="Group 10"/>
          <p:cNvGrpSpPr/>
          <p:nvPr/>
        </p:nvGrpSpPr>
        <p:grpSpPr>
          <a:xfrm>
            <a:off x="349653" y="-1019"/>
            <a:ext cx="11564435" cy="531720"/>
            <a:chOff x="349653" y="-1019"/>
            <a:chExt cx="11564435" cy="531720"/>
          </a:xfrm>
        </p:grpSpPr>
        <p:pic>
          <p:nvPicPr>
            <p:cNvPr id="23" name="Picture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29" name="Picture 28"/>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
        <p:nvSpPr>
          <p:cNvPr id="14" name="TextBox 1"/>
          <p:cNvSpPr txBox="1"/>
          <p:nvPr/>
        </p:nvSpPr>
        <p:spPr bwMode="auto">
          <a:xfrm>
            <a:off x="413052" y="1407212"/>
            <a:ext cx="11132504" cy="434414"/>
          </a:xfrm>
          <a:prstGeom prst="rect">
            <a:avLst/>
          </a:prstGeom>
          <a:noFill/>
          <a:ln w="9525">
            <a:noFill/>
            <a:miter lim="800000"/>
            <a:headEnd/>
            <a:tailEnd/>
          </a:ln>
        </p:spPr>
        <p:txBody>
          <a:bodyPr wrap="square" lIns="0" tIns="0" rIns="0"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eaLnBrk="1" fontAlgn="auto" latinLnBrk="0" hangingPunct="1"/>
            <a:r>
              <a:rPr lang="en-US" sz="1400" b="1" i="0" baseline="0" dirty="0" smtClean="0">
                <a:effectLst/>
                <a:latin typeface="+mn-lt"/>
                <a:ea typeface="+mn-ea"/>
                <a:cs typeface="+mn-cs"/>
              </a:rPr>
              <a:t>CHP generation and </a:t>
            </a:r>
            <a:r>
              <a:rPr lang="en-US" sz="1400" b="1" i="0" baseline="0" dirty="0">
                <a:effectLst/>
                <a:latin typeface="+mn-lt"/>
                <a:ea typeface="+mn-ea"/>
                <a:cs typeface="+mn-cs"/>
              </a:rPr>
              <a:t>purchased electricity consumption for </a:t>
            </a:r>
            <a:r>
              <a:rPr lang="en-US" sz="1400" b="1" dirty="0" smtClean="0"/>
              <a:t>U.S</a:t>
            </a:r>
            <a:r>
              <a:rPr lang="en-US" sz="1400" b="1" dirty="0"/>
              <a:t>. </a:t>
            </a:r>
            <a:r>
              <a:rPr lang="en-US" sz="1400" b="1" i="0" baseline="0" dirty="0" smtClean="0">
                <a:effectLst/>
                <a:latin typeface="+mn-lt"/>
                <a:ea typeface="+mn-ea"/>
                <a:cs typeface="+mn-cs"/>
              </a:rPr>
              <a:t>industries </a:t>
            </a:r>
            <a:r>
              <a:rPr lang="en-US" sz="1400" b="1" i="0" baseline="0" dirty="0">
                <a:effectLst/>
                <a:latin typeface="+mn-lt"/>
                <a:ea typeface="+mn-ea"/>
                <a:cs typeface="+mn-cs"/>
              </a:rPr>
              <a:t>with </a:t>
            </a:r>
            <a:r>
              <a:rPr lang="en-US" sz="1400" b="1" i="0" baseline="0" dirty="0" smtClean="0">
                <a:effectLst/>
                <a:latin typeface="+mn-lt"/>
                <a:ea typeface="+mn-ea"/>
                <a:cs typeface="+mn-cs"/>
              </a:rPr>
              <a:t>the most </a:t>
            </a:r>
            <a:r>
              <a:rPr lang="en-US" sz="1400" b="1" i="0" baseline="0" dirty="0">
                <a:effectLst/>
                <a:latin typeface="+mn-lt"/>
                <a:ea typeface="+mn-ea"/>
                <a:cs typeface="+mn-cs"/>
              </a:rPr>
              <a:t>installed </a:t>
            </a:r>
            <a:r>
              <a:rPr lang="en-US" sz="1400" b="1" i="0" baseline="0" dirty="0" smtClean="0">
                <a:effectLst/>
                <a:latin typeface="+mn-lt"/>
                <a:ea typeface="+mn-ea"/>
                <a:cs typeface="+mn-cs"/>
              </a:rPr>
              <a:t>CHP</a:t>
            </a:r>
            <a:r>
              <a:rPr lang="en-US" sz="1400" b="1" i="0" dirty="0" smtClean="0">
                <a:effectLst/>
                <a:latin typeface="+mn-lt"/>
                <a:ea typeface="+mn-ea"/>
                <a:cs typeface="+mn-cs"/>
              </a:rPr>
              <a:t> </a:t>
            </a:r>
            <a:r>
              <a:rPr lang="en-US" sz="1400" b="1" i="0" baseline="0" dirty="0" smtClean="0">
                <a:effectLst/>
                <a:latin typeface="+mn-lt"/>
                <a:ea typeface="+mn-ea"/>
                <a:cs typeface="+mn-cs"/>
              </a:rPr>
              <a:t>(</a:t>
            </a:r>
            <a:r>
              <a:rPr lang="en-US" sz="1400" b="1" dirty="0"/>
              <a:t>AEO2020 </a:t>
            </a:r>
            <a:r>
              <a:rPr lang="en-US" sz="1400" b="1" i="0" baseline="0" dirty="0" smtClean="0">
                <a:effectLst/>
                <a:latin typeface="+mn-lt"/>
                <a:ea typeface="+mn-ea"/>
                <a:cs typeface="+mn-cs"/>
              </a:rPr>
              <a:t>Reference case)</a:t>
            </a:r>
            <a:endParaRPr lang="en-US" sz="1400" i="1" dirty="0">
              <a:solidFill>
                <a:srgbClr val="333333"/>
              </a:solidFill>
              <a:latin typeface="Times New Roman" charset="0"/>
              <a:ea typeface="Times New Roman" charset="0"/>
              <a:cs typeface="Times New Roman" charset="0"/>
            </a:endParaRPr>
          </a:p>
        </p:txBody>
      </p:sp>
      <p:graphicFrame>
        <p:nvGraphicFramePr>
          <p:cNvPr id="15" name="Content Placeholder 5"/>
          <p:cNvGraphicFramePr>
            <a:graphicFrameLocks/>
          </p:cNvGraphicFramePr>
          <p:nvPr>
            <p:extLst>
              <p:ext uri="{D42A27DB-BD31-4B8C-83A1-F6EECF244321}">
                <p14:modId xmlns:p14="http://schemas.microsoft.com/office/powerpoint/2010/main" val="2624186416"/>
              </p:ext>
            </p:extLst>
          </p:nvPr>
        </p:nvGraphicFramePr>
        <p:xfrm>
          <a:off x="413052" y="1915859"/>
          <a:ext cx="4966256" cy="4202048"/>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16" name="Content Placeholder 6"/>
          <p:cNvGraphicFramePr>
            <a:graphicFrameLocks/>
          </p:cNvGraphicFramePr>
          <p:nvPr>
            <p:extLst>
              <p:ext uri="{D42A27DB-BD31-4B8C-83A1-F6EECF244321}">
                <p14:modId xmlns:p14="http://schemas.microsoft.com/office/powerpoint/2010/main" val="3949078032"/>
              </p:ext>
            </p:extLst>
          </p:nvPr>
        </p:nvGraphicFramePr>
        <p:xfrm>
          <a:off x="6108880" y="1841626"/>
          <a:ext cx="4880396" cy="4202048"/>
        </p:xfrm>
        <a:graphic>
          <a:graphicData uri="http://schemas.openxmlformats.org/drawingml/2006/chart">
            <c:chart xmlns:c="http://schemas.openxmlformats.org/drawingml/2006/chart" xmlns:r="http://schemas.openxmlformats.org/officeDocument/2006/relationships" r:id="rId12"/>
          </a:graphicData>
        </a:graphic>
      </p:graphicFrame>
      <p:sp>
        <p:nvSpPr>
          <p:cNvPr id="17" name="TextBox 16"/>
          <p:cNvSpPr txBox="1"/>
          <p:nvPr/>
        </p:nvSpPr>
        <p:spPr>
          <a:xfrm>
            <a:off x="4506194" y="5824878"/>
            <a:ext cx="825267" cy="307777"/>
          </a:xfrm>
          <a:prstGeom prst="rect">
            <a:avLst/>
          </a:prstGeom>
          <a:noFill/>
        </p:spPr>
        <p:txBody>
          <a:bodyPr wrap="square" rtlCol="0">
            <a:spAutoFit/>
          </a:bodyPr>
          <a:lstStyle/>
          <a:p>
            <a:r>
              <a:rPr lang="en-US" sz="1400" dirty="0" smtClean="0"/>
              <a:t>2050</a:t>
            </a:r>
            <a:endParaRPr lang="en-US" sz="1400" dirty="0"/>
          </a:p>
        </p:txBody>
      </p:sp>
      <p:sp>
        <p:nvSpPr>
          <p:cNvPr id="18" name="TextBox 17"/>
          <p:cNvSpPr txBox="1"/>
          <p:nvPr/>
        </p:nvSpPr>
        <p:spPr>
          <a:xfrm>
            <a:off x="10448009" y="5750645"/>
            <a:ext cx="825267" cy="307777"/>
          </a:xfrm>
          <a:prstGeom prst="rect">
            <a:avLst/>
          </a:prstGeom>
          <a:noFill/>
        </p:spPr>
        <p:txBody>
          <a:bodyPr wrap="square" rtlCol="0">
            <a:spAutoFit/>
          </a:bodyPr>
          <a:lstStyle/>
          <a:p>
            <a:r>
              <a:rPr lang="en-US" sz="1400" dirty="0" smtClean="0"/>
              <a:t>2050</a:t>
            </a:r>
            <a:endParaRPr lang="en-US" sz="1400" dirty="0"/>
          </a:p>
        </p:txBody>
      </p:sp>
    </p:spTree>
    <p:extLst>
      <p:ext uri="{BB962C8B-B14F-4D97-AF65-F5344CB8AC3E}">
        <p14:creationId xmlns:p14="http://schemas.microsoft.com/office/powerpoint/2010/main" val="3922221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2"/>
          </p:nvPr>
        </p:nvSpPr>
        <p:spPr/>
        <p:txBody>
          <a:bodyPr/>
          <a:lstStyle/>
          <a:p>
            <a:r>
              <a:rPr lang="en-US" dirty="0"/>
              <a:t>AEO2020 Reference case electricity generation from CHP units in the U.S. bulk chemicals, refining, and paper industries (industries with the most CHP) grows 1.5% per year, from 125 billion </a:t>
            </a:r>
            <a:r>
              <a:rPr lang="en-US" dirty="0" err="1" smtClean="0"/>
              <a:t>kilowatthours</a:t>
            </a:r>
            <a:r>
              <a:rPr lang="en-US" dirty="0" smtClean="0"/>
              <a:t> </a:t>
            </a:r>
            <a:r>
              <a:rPr lang="en-US" dirty="0"/>
              <a:t>(kWh) in 2019 to 196 billion kWh in 2050</a:t>
            </a:r>
            <a:r>
              <a:rPr lang="en-US" dirty="0" smtClean="0"/>
              <a:t>.</a:t>
            </a:r>
            <a:endParaRPr lang="en-US" dirty="0"/>
          </a:p>
          <a:p>
            <a:r>
              <a:rPr lang="en-US" dirty="0" smtClean="0"/>
              <a:t>The </a:t>
            </a:r>
            <a:r>
              <a:rPr lang="en-US" dirty="0"/>
              <a:t>bulk </a:t>
            </a:r>
            <a:r>
              <a:rPr lang="en-US" dirty="0" smtClean="0"/>
              <a:t>chemical, </a:t>
            </a:r>
            <a:r>
              <a:rPr lang="en-US" dirty="0"/>
              <a:t>refining, and paper industries use the most CHP in the United States because </a:t>
            </a:r>
            <a:r>
              <a:rPr lang="en-US" dirty="0" smtClean="0"/>
              <a:t>these large </a:t>
            </a:r>
            <a:r>
              <a:rPr lang="en-US" dirty="0"/>
              <a:t>industries </a:t>
            </a:r>
            <a:r>
              <a:rPr lang="en-US" dirty="0" smtClean="0"/>
              <a:t>have </a:t>
            </a:r>
            <a:r>
              <a:rPr lang="en-US" dirty="0"/>
              <a:t>high heating needs, and steam </a:t>
            </a:r>
            <a:r>
              <a:rPr lang="en-US" dirty="0" smtClean="0"/>
              <a:t>is readily </a:t>
            </a:r>
            <a:r>
              <a:rPr lang="en-US" dirty="0"/>
              <a:t>available </a:t>
            </a:r>
            <a:r>
              <a:rPr lang="en-US" dirty="0" smtClean="0"/>
              <a:t>onsite to </a:t>
            </a:r>
            <a:r>
              <a:rPr lang="en-US" dirty="0"/>
              <a:t>use for generation. The share of self-generated electricity to total electricity consumption in the sector rises from 34% in 2019 to </a:t>
            </a:r>
            <a:r>
              <a:rPr lang="en-US" dirty="0" smtClean="0"/>
              <a:t>42% </a:t>
            </a:r>
            <a:r>
              <a:rPr lang="en-US" dirty="0"/>
              <a:t>in 2050 </a:t>
            </a:r>
            <a:r>
              <a:rPr lang="en-US" dirty="0" smtClean="0"/>
              <a:t>because </a:t>
            </a:r>
            <a:r>
              <a:rPr lang="en-US" dirty="0"/>
              <a:t>rapidly growing demand for industrial heat allows complementary power generation growth</a:t>
            </a:r>
            <a:r>
              <a:rPr lang="en-US" dirty="0" smtClean="0"/>
              <a:t>.</a:t>
            </a:r>
            <a:endParaRPr lang="en-US" dirty="0"/>
          </a:p>
          <a:p>
            <a:r>
              <a:rPr lang="en-US" dirty="0" smtClean="0"/>
              <a:t>Although </a:t>
            </a:r>
            <a:r>
              <a:rPr lang="en-US" dirty="0"/>
              <a:t>natural gas </a:t>
            </a:r>
            <a:r>
              <a:rPr lang="en-US" dirty="0" smtClean="0"/>
              <a:t>accounts </a:t>
            </a:r>
            <a:r>
              <a:rPr lang="en-US" dirty="0"/>
              <a:t>for more than 90% of the fuel used for CHP in the bulk chemicals </a:t>
            </a:r>
            <a:r>
              <a:rPr lang="en-US" dirty="0" smtClean="0"/>
              <a:t>industry in 2019 and 95% in 2050, </a:t>
            </a:r>
            <a:r>
              <a:rPr lang="en-US" dirty="0"/>
              <a:t>petroleum products—in the form of residual oil, petroleum coke, and still </a:t>
            </a:r>
            <a:r>
              <a:rPr lang="en-US" dirty="0" smtClean="0"/>
              <a:t>gas and others—fuel </a:t>
            </a:r>
            <a:r>
              <a:rPr lang="en-US" dirty="0"/>
              <a:t>some of the CHP capacity in the refining sector. In the paper industry, </a:t>
            </a:r>
            <a:r>
              <a:rPr lang="en-US" dirty="0" smtClean="0"/>
              <a:t>renewables </a:t>
            </a:r>
            <a:r>
              <a:rPr lang="en-US" dirty="0"/>
              <a:t>such as black </a:t>
            </a:r>
            <a:r>
              <a:rPr lang="en-US" dirty="0" smtClean="0"/>
              <a:t>liquor </a:t>
            </a:r>
            <a:r>
              <a:rPr lang="en-US" dirty="0"/>
              <a:t>fire CHP generation.</a:t>
            </a:r>
          </a:p>
          <a:p>
            <a:pPr marL="0" indent="0">
              <a:buNone/>
            </a:pPr>
            <a:endParaRPr lang="en-US" dirty="0"/>
          </a:p>
        </p:txBody>
      </p:sp>
      <p:sp>
        <p:nvSpPr>
          <p:cNvPr id="8" name="Title 7"/>
          <p:cNvSpPr>
            <a:spLocks noGrp="1"/>
          </p:cNvSpPr>
          <p:nvPr>
            <p:ph type="title"/>
          </p:nvPr>
        </p:nvSpPr>
        <p:spPr/>
        <p:txBody>
          <a:bodyPr/>
          <a:lstStyle/>
          <a:p>
            <a:r>
              <a:rPr lang="en-US" dirty="0" smtClean="0"/>
              <a:t>—as quantities of purchased electricity remain fairly flat</a:t>
            </a:r>
            <a:endParaRPr lang="en-US" dirty="0"/>
          </a:p>
        </p:txBody>
      </p:sp>
      <p:sp>
        <p:nvSpPr>
          <p:cNvPr id="2" name="Slide Number Placeholder 1"/>
          <p:cNvSpPr>
            <a:spLocks noGrp="1"/>
          </p:cNvSpPr>
          <p:nvPr>
            <p:ph type="sldNum" sz="quarter" idx="4"/>
          </p:nvPr>
        </p:nvSpPr>
        <p:spPr/>
        <p:txBody>
          <a:bodyPr/>
          <a:lstStyle/>
          <a:p>
            <a:fld id="{2D80C5C9-96E0-47EC-B500-37C5FE284639}" type="slidenum">
              <a:rPr lang="en-US" smtClean="0"/>
              <a:pPr/>
              <a:t>12</a:t>
            </a:fld>
            <a:endParaRPr lang="en-US" dirty="0"/>
          </a:p>
        </p:txBody>
      </p:sp>
      <p:grpSp>
        <p:nvGrpSpPr>
          <p:cNvPr id="11" name="Group 10"/>
          <p:cNvGrpSpPr/>
          <p:nvPr/>
        </p:nvGrpSpPr>
        <p:grpSpPr>
          <a:xfrm>
            <a:off x="349653" y="-1019"/>
            <a:ext cx="11564435" cy="531720"/>
            <a:chOff x="349653" y="-1019"/>
            <a:chExt cx="11564435" cy="531720"/>
          </a:xfrm>
        </p:grpSpPr>
        <p:pic>
          <p:nvPicPr>
            <p:cNvPr id="23" name="Picture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29" name="Picture 28"/>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12907767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46507" y="420345"/>
            <a:ext cx="11599572" cy="755794"/>
          </a:xfrm>
        </p:spPr>
        <p:txBody>
          <a:bodyPr>
            <a:normAutofit fontScale="90000"/>
          </a:bodyPr>
          <a:lstStyle/>
          <a:p>
            <a:r>
              <a:rPr lang="en-US" dirty="0" smtClean="0"/>
              <a:t>In the bulk chemicals industry, combined-heat-and-power (CHP) adoption grows </a:t>
            </a:r>
            <a:r>
              <a:rPr lang="en-US" dirty="0"/>
              <a:t>in the AEO2020 Reference case; sales to the grid remain relatively flat as </a:t>
            </a:r>
            <a:r>
              <a:rPr lang="en-US" dirty="0" smtClean="0"/>
              <a:t>most generation fuels onsite consumption</a:t>
            </a:r>
            <a:endParaRPr lang="en-US" dirty="0"/>
          </a:p>
        </p:txBody>
      </p:sp>
      <p:sp>
        <p:nvSpPr>
          <p:cNvPr id="2" name="Slide Number Placeholder 1"/>
          <p:cNvSpPr>
            <a:spLocks noGrp="1"/>
          </p:cNvSpPr>
          <p:nvPr>
            <p:ph type="sldNum" sz="quarter" idx="4"/>
          </p:nvPr>
        </p:nvSpPr>
        <p:spPr/>
        <p:txBody>
          <a:bodyPr/>
          <a:lstStyle/>
          <a:p>
            <a:fld id="{2D80C5C9-96E0-47EC-B500-37C5FE284639}" type="slidenum">
              <a:rPr lang="en-US" smtClean="0"/>
              <a:pPr/>
              <a:t>13</a:t>
            </a:fld>
            <a:endParaRPr lang="en-US" dirty="0"/>
          </a:p>
        </p:txBody>
      </p:sp>
      <p:grpSp>
        <p:nvGrpSpPr>
          <p:cNvPr id="11" name="Group 10"/>
          <p:cNvGrpSpPr/>
          <p:nvPr/>
        </p:nvGrpSpPr>
        <p:grpSpPr>
          <a:xfrm>
            <a:off x="349653" y="-1019"/>
            <a:ext cx="11564435" cy="531720"/>
            <a:chOff x="349653" y="-1019"/>
            <a:chExt cx="11564435" cy="531720"/>
          </a:xfrm>
        </p:grpSpPr>
        <p:pic>
          <p:nvPicPr>
            <p:cNvPr id="23" name="Picture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29" name="Picture 2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14" name="Content Placeholder 10"/>
          <p:cNvGraphicFramePr>
            <a:graphicFrameLocks/>
          </p:cNvGraphicFramePr>
          <p:nvPr>
            <p:extLst/>
          </p:nvPr>
        </p:nvGraphicFramePr>
        <p:xfrm>
          <a:off x="309094" y="1466679"/>
          <a:ext cx="6237432" cy="4491038"/>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15" name="Content Placeholder 11"/>
          <p:cNvGraphicFramePr>
            <a:graphicFrameLocks/>
          </p:cNvGraphicFramePr>
          <p:nvPr>
            <p:extLst>
              <p:ext uri="{D42A27DB-BD31-4B8C-83A1-F6EECF244321}">
                <p14:modId xmlns:p14="http://schemas.microsoft.com/office/powerpoint/2010/main" val="510745666"/>
              </p:ext>
            </p:extLst>
          </p:nvPr>
        </p:nvGraphicFramePr>
        <p:xfrm>
          <a:off x="5883042" y="1464481"/>
          <a:ext cx="6766158" cy="4491038"/>
        </p:xfrm>
        <a:graphic>
          <a:graphicData uri="http://schemas.openxmlformats.org/drawingml/2006/chart">
            <c:chart xmlns:c="http://schemas.openxmlformats.org/drawingml/2006/chart" xmlns:r="http://schemas.openxmlformats.org/officeDocument/2006/relationships" r:id="rId11"/>
          </a:graphicData>
        </a:graphic>
      </p:graphicFrame>
      <p:sp>
        <p:nvSpPr>
          <p:cNvPr id="16" name="TextBox 4"/>
          <p:cNvSpPr txBox="1"/>
          <p:nvPr/>
        </p:nvSpPr>
        <p:spPr bwMode="auto">
          <a:xfrm>
            <a:off x="401619" y="1238079"/>
            <a:ext cx="8830743" cy="457200"/>
          </a:xfrm>
          <a:prstGeom prst="rect">
            <a:avLst/>
          </a:prstGeom>
          <a:solidFill>
            <a:schemeClr val="bg1"/>
          </a:solidFill>
          <a:ln w="9525">
            <a:noFill/>
            <a:miter lim="800000"/>
            <a:headEnd/>
            <a:tailEnd/>
          </a:ln>
        </p:spPr>
        <p:txBody>
          <a:bodyPr wrap="square" lIns="0" tIns="0" rIns="0" rtlCol="0" anchor="t">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b="1" i="0" u="none" strike="noStrike" dirty="0" smtClean="0">
                <a:effectLst/>
                <a:latin typeface="+mn-lt"/>
                <a:ea typeface="+mn-ea"/>
                <a:cs typeface="+mn-cs"/>
              </a:rPr>
              <a:t>Net CHP generation and </a:t>
            </a:r>
            <a:r>
              <a:rPr lang="en-US" sz="1400" b="1" dirty="0" smtClean="0"/>
              <a:t>disposition</a:t>
            </a:r>
            <a:r>
              <a:rPr lang="en-US" sz="1400" b="1" dirty="0"/>
              <a:t> in the bulk chemicals </a:t>
            </a:r>
            <a:r>
              <a:rPr lang="en-US" sz="1400" b="1" dirty="0" smtClean="0"/>
              <a:t>sector, </a:t>
            </a:r>
            <a:r>
              <a:rPr lang="en-US" sz="1400" b="1" dirty="0"/>
              <a:t>by </a:t>
            </a:r>
            <a:r>
              <a:rPr lang="en-US" sz="1400" b="1" dirty="0" smtClean="0"/>
              <a:t>fuel </a:t>
            </a:r>
            <a:r>
              <a:rPr lang="en-US" sz="1400" b="1" i="0" u="none" strike="noStrike" dirty="0" smtClean="0">
                <a:effectLst/>
                <a:latin typeface="+mn-lt"/>
                <a:ea typeface="+mn-ea"/>
                <a:cs typeface="+mn-cs"/>
              </a:rPr>
              <a:t>(</a:t>
            </a:r>
            <a:r>
              <a:rPr lang="en-US" sz="1400" b="1" dirty="0"/>
              <a:t>AEO2020 </a:t>
            </a:r>
            <a:r>
              <a:rPr lang="en-US" sz="1400" b="1" i="0" u="none" strike="noStrike" dirty="0" smtClean="0">
                <a:effectLst/>
                <a:latin typeface="+mn-lt"/>
                <a:ea typeface="+mn-ea"/>
                <a:cs typeface="+mn-cs"/>
              </a:rPr>
              <a:t>Reference case)</a:t>
            </a:r>
            <a:r>
              <a:rPr lang="en-US" sz="1400" dirty="0" smtClean="0"/>
              <a:t> </a:t>
            </a:r>
            <a:endParaRPr lang="en-US" sz="1400" dirty="0"/>
          </a:p>
          <a:p>
            <a:pPr eaLnBrk="0" hangingPunct="0"/>
            <a:r>
              <a:rPr lang="en-US" sz="1400" dirty="0" smtClean="0"/>
              <a:t>billion </a:t>
            </a:r>
            <a:r>
              <a:rPr lang="en-US" sz="1400" dirty="0" err="1" smtClean="0"/>
              <a:t>kilowatthours</a:t>
            </a:r>
            <a:endParaRPr lang="en-US" sz="1400" i="1" dirty="0" smtClean="0">
              <a:solidFill>
                <a:srgbClr val="333333"/>
              </a:solidFill>
              <a:latin typeface="Times New Roman" charset="0"/>
              <a:ea typeface="Times New Roman" charset="0"/>
              <a:cs typeface="Times New Roman" charset="0"/>
            </a:endParaRPr>
          </a:p>
        </p:txBody>
      </p:sp>
      <p:sp>
        <p:nvSpPr>
          <p:cNvPr id="3" name="TextBox 2"/>
          <p:cNvSpPr txBox="1"/>
          <p:nvPr/>
        </p:nvSpPr>
        <p:spPr>
          <a:xfrm>
            <a:off x="4755012" y="5588000"/>
            <a:ext cx="825267" cy="307777"/>
          </a:xfrm>
          <a:prstGeom prst="rect">
            <a:avLst/>
          </a:prstGeom>
          <a:noFill/>
        </p:spPr>
        <p:txBody>
          <a:bodyPr wrap="square" rtlCol="0">
            <a:spAutoFit/>
          </a:bodyPr>
          <a:lstStyle/>
          <a:p>
            <a:r>
              <a:rPr lang="en-US" sz="1400" dirty="0" smtClean="0"/>
              <a:t>2050</a:t>
            </a:r>
            <a:endParaRPr lang="en-US" sz="1400" dirty="0"/>
          </a:p>
        </p:txBody>
      </p:sp>
    </p:spTree>
    <p:extLst>
      <p:ext uri="{BB962C8B-B14F-4D97-AF65-F5344CB8AC3E}">
        <p14:creationId xmlns:p14="http://schemas.microsoft.com/office/powerpoint/2010/main" val="1800257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3486907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2D80C5C9-96E0-47EC-B500-37C5FE284639}" type="slidenum">
              <a:rPr lang="en-US" smtClean="0"/>
              <a:pPr/>
              <a:t>3</a:t>
            </a:fld>
            <a:endParaRPr lang="en-US" dirty="0"/>
          </a:p>
        </p:txBody>
      </p:sp>
      <p:grpSp>
        <p:nvGrpSpPr>
          <p:cNvPr id="11" name="Group 10"/>
          <p:cNvGrpSpPr/>
          <p:nvPr/>
        </p:nvGrpSpPr>
        <p:grpSpPr>
          <a:xfrm>
            <a:off x="349653" y="-1019"/>
            <a:ext cx="11564435" cy="531720"/>
            <a:chOff x="349653" y="-1019"/>
            <a:chExt cx="11564435" cy="531720"/>
          </a:xfrm>
        </p:grpSpPr>
        <p:pic>
          <p:nvPicPr>
            <p:cNvPr id="23" name="Picture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29" name="Picture 28"/>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
        <p:nvSpPr>
          <p:cNvPr id="14" name="Title 3"/>
          <p:cNvSpPr txBox="1">
            <a:spLocks/>
          </p:cNvSpPr>
          <p:nvPr/>
        </p:nvSpPr>
        <p:spPr>
          <a:xfrm>
            <a:off x="309094" y="514393"/>
            <a:ext cx="9355168" cy="755794"/>
          </a:xfrm>
          <a:prstGeom prst="rect">
            <a:avLst/>
          </a:prstGeom>
        </p:spPr>
        <p:txBody>
          <a:bodyPr anchor="b" anchorCtr="0"/>
          <a:lstStyle>
            <a:lvl1pPr algn="l" defTabSz="914400" rtl="0" eaLnBrk="1" latinLnBrk="0" hangingPunct="1">
              <a:spcBef>
                <a:spcPct val="0"/>
              </a:spcBef>
              <a:buNone/>
              <a:defRPr sz="2400" kern="1200">
                <a:solidFill>
                  <a:schemeClr val="accent1"/>
                </a:solidFill>
                <a:latin typeface="+mj-lt"/>
                <a:ea typeface="+mj-ea"/>
                <a:cs typeface="+mj-cs"/>
              </a:defRPr>
            </a:lvl1pPr>
          </a:lstStyle>
          <a:p>
            <a:r>
              <a:rPr lang="en-US" dirty="0" smtClean="0"/>
              <a:t>Consumption of delivered industrial energy grows in all </a:t>
            </a:r>
            <a:r>
              <a:rPr lang="en-US" dirty="0"/>
              <a:t>AEO2020 </a:t>
            </a:r>
            <a:r>
              <a:rPr lang="en-US" dirty="0" smtClean="0"/>
              <a:t>cases— </a:t>
            </a:r>
            <a:endParaRPr lang="en-US" dirty="0" smtClean="0">
              <a:solidFill>
                <a:srgbClr val="FF0000"/>
              </a:solidFill>
            </a:endParaRPr>
          </a:p>
        </p:txBody>
      </p:sp>
      <p:sp>
        <p:nvSpPr>
          <p:cNvPr id="15" name="TextBox 1"/>
          <p:cNvSpPr txBox="1"/>
          <p:nvPr/>
        </p:nvSpPr>
        <p:spPr bwMode="auto">
          <a:xfrm>
            <a:off x="309094" y="1447987"/>
            <a:ext cx="8117788" cy="638405"/>
          </a:xfrm>
          <a:prstGeom prst="rect">
            <a:avLst/>
          </a:prstGeom>
          <a:solidFill>
            <a:schemeClr val="bg1"/>
          </a:solidFill>
          <a:ln w="9525">
            <a:noFill/>
            <a:miter lim="800000"/>
            <a:headEnd/>
            <a:tailEnd/>
          </a:ln>
        </p:spPr>
        <p:txBody>
          <a:bodyPr wrap="square" lIns="27432" tIns="27432" rIns="27432" bIns="27432"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b="1" dirty="0">
                <a:solidFill>
                  <a:sysClr val="windowText" lastClr="000000"/>
                </a:solidFill>
                <a:ea typeface="Times New Roman" charset="0"/>
                <a:cs typeface="Times New Roman" charset="0"/>
              </a:rPr>
              <a:t>AEO2020</a:t>
            </a:r>
            <a:r>
              <a:rPr lang="en-US" sz="1400" b="1" dirty="0" smtClean="0">
                <a:solidFill>
                  <a:sysClr val="windowText" lastClr="000000"/>
                </a:solidFill>
                <a:ea typeface="Times New Roman" charset="0"/>
                <a:cs typeface="Times New Roman" charset="0"/>
              </a:rPr>
              <a:t> industrial </a:t>
            </a:r>
            <a:r>
              <a:rPr lang="en-US" sz="1400" b="1" dirty="0">
                <a:solidFill>
                  <a:sysClr val="windowText" lastClr="000000"/>
                </a:solidFill>
                <a:ea typeface="Times New Roman" charset="0"/>
                <a:cs typeface="Times New Roman" charset="0"/>
              </a:rPr>
              <a:t>delivered energy </a:t>
            </a:r>
            <a:r>
              <a:rPr lang="en-US" sz="1400" b="1" dirty="0" smtClean="0">
                <a:solidFill>
                  <a:sysClr val="windowText" lastClr="000000"/>
                </a:solidFill>
                <a:ea typeface="Times New Roman" charset="0"/>
                <a:cs typeface="Times New Roman" charset="0"/>
              </a:rPr>
              <a:t>consumption</a:t>
            </a:r>
          </a:p>
          <a:p>
            <a:pPr eaLnBrk="0" hangingPunct="0"/>
            <a:r>
              <a:rPr lang="en-US" sz="1400" dirty="0" smtClean="0">
                <a:solidFill>
                  <a:sysClr val="windowText" lastClr="000000"/>
                </a:solidFill>
                <a:ea typeface="Times New Roman" charset="0"/>
                <a:cs typeface="Times New Roman" charset="0"/>
              </a:rPr>
              <a:t>quadrillion </a:t>
            </a:r>
            <a:r>
              <a:rPr lang="en-US" sz="1400" dirty="0">
                <a:solidFill>
                  <a:sysClr val="windowText" lastClr="000000"/>
                </a:solidFill>
                <a:ea typeface="Times New Roman" charset="0"/>
                <a:cs typeface="Times New Roman" charset="0"/>
              </a:rPr>
              <a:t>British thermal units </a:t>
            </a:r>
          </a:p>
        </p:txBody>
      </p:sp>
      <p:graphicFrame>
        <p:nvGraphicFramePr>
          <p:cNvPr id="16" name="Content Placeholder 16"/>
          <p:cNvGraphicFramePr>
            <a:graphicFrameLocks/>
          </p:cNvGraphicFramePr>
          <p:nvPr>
            <p:extLst>
              <p:ext uri="{D42A27DB-BD31-4B8C-83A1-F6EECF244321}">
                <p14:modId xmlns:p14="http://schemas.microsoft.com/office/powerpoint/2010/main" val="3685367228"/>
              </p:ext>
            </p:extLst>
          </p:nvPr>
        </p:nvGraphicFramePr>
        <p:xfrm>
          <a:off x="315399" y="2086391"/>
          <a:ext cx="11398806" cy="4001435"/>
        </p:xfrm>
        <a:graphic>
          <a:graphicData uri="http://schemas.openxmlformats.org/drawingml/2006/chart">
            <c:chart xmlns:c="http://schemas.openxmlformats.org/drawingml/2006/chart" xmlns:r="http://schemas.openxmlformats.org/officeDocument/2006/relationships" r:id="rId11"/>
          </a:graphicData>
        </a:graphic>
      </p:graphicFrame>
      <p:sp>
        <p:nvSpPr>
          <p:cNvPr id="3" name="Rectangle 2"/>
          <p:cNvSpPr/>
          <p:nvPr/>
        </p:nvSpPr>
        <p:spPr>
          <a:xfrm>
            <a:off x="8506729" y="2257489"/>
            <a:ext cx="2856008" cy="2031325"/>
          </a:xfrm>
          <a:prstGeom prst="rect">
            <a:avLst/>
          </a:prstGeom>
          <a:ln>
            <a:noFill/>
          </a:ln>
        </p:spPr>
        <p:txBody>
          <a:bodyPr wrap="square">
            <a:spAutoFit/>
          </a:bodyPr>
          <a:lstStyle/>
          <a:p>
            <a:pPr eaLnBrk="0" hangingPunct="0"/>
            <a:r>
              <a:rPr lang="en-US" sz="1400" b="1" dirty="0">
                <a:solidFill>
                  <a:schemeClr val="accent1"/>
                </a:solidFill>
              </a:rPr>
              <a:t>H</a:t>
            </a:r>
            <a:r>
              <a:rPr lang="en-US" sz="1400" b="1" dirty="0" smtClean="0">
                <a:solidFill>
                  <a:schemeClr val="accent1"/>
                </a:solidFill>
              </a:rPr>
              <a:t>igh </a:t>
            </a:r>
            <a:r>
              <a:rPr lang="en-US" sz="1400" b="1" dirty="0">
                <a:solidFill>
                  <a:schemeClr val="accent1"/>
                </a:solidFill>
              </a:rPr>
              <a:t>E</a:t>
            </a:r>
            <a:r>
              <a:rPr lang="en-US" sz="1400" b="1" dirty="0" smtClean="0">
                <a:solidFill>
                  <a:schemeClr val="accent1"/>
                </a:solidFill>
              </a:rPr>
              <a:t>conomic </a:t>
            </a:r>
            <a:r>
              <a:rPr lang="en-US" sz="1400" b="1" dirty="0">
                <a:solidFill>
                  <a:schemeClr val="accent1"/>
                </a:solidFill>
              </a:rPr>
              <a:t>G</a:t>
            </a:r>
            <a:r>
              <a:rPr lang="en-US" sz="1400" b="1" dirty="0" smtClean="0">
                <a:solidFill>
                  <a:schemeClr val="accent1"/>
                </a:solidFill>
              </a:rPr>
              <a:t>rowth</a:t>
            </a:r>
            <a:endParaRPr lang="en-US" sz="1400" b="1" dirty="0">
              <a:solidFill>
                <a:schemeClr val="accent1"/>
              </a:solidFill>
            </a:endParaRPr>
          </a:p>
          <a:p>
            <a:pPr eaLnBrk="0" hangingPunct="0"/>
            <a:endParaRPr lang="en-US" sz="1400" b="1" dirty="0" smtClean="0">
              <a:solidFill>
                <a:schemeClr val="accent2">
                  <a:lumMod val="75000"/>
                </a:schemeClr>
              </a:solidFill>
            </a:endParaRPr>
          </a:p>
          <a:p>
            <a:pPr eaLnBrk="0" hangingPunct="0"/>
            <a:endParaRPr lang="en-US" sz="1400" b="1" dirty="0">
              <a:solidFill>
                <a:schemeClr val="accent2">
                  <a:lumMod val="75000"/>
                </a:schemeClr>
              </a:solidFill>
            </a:endParaRPr>
          </a:p>
          <a:p>
            <a:pPr eaLnBrk="0" hangingPunct="0"/>
            <a:r>
              <a:rPr lang="en-US" sz="1400" b="1" dirty="0" smtClean="0">
                <a:solidFill>
                  <a:schemeClr val="accent2">
                    <a:lumMod val="75000"/>
                  </a:schemeClr>
                </a:solidFill>
              </a:rPr>
              <a:t>High </a:t>
            </a:r>
            <a:r>
              <a:rPr lang="en-US" sz="1400" b="1" dirty="0">
                <a:solidFill>
                  <a:schemeClr val="accent2">
                    <a:lumMod val="75000"/>
                  </a:schemeClr>
                </a:solidFill>
              </a:rPr>
              <a:t>O</a:t>
            </a:r>
            <a:r>
              <a:rPr lang="en-US" sz="1400" b="1" dirty="0" smtClean="0">
                <a:solidFill>
                  <a:schemeClr val="accent2">
                    <a:lumMod val="75000"/>
                  </a:schemeClr>
                </a:solidFill>
              </a:rPr>
              <a:t>il and </a:t>
            </a:r>
            <a:r>
              <a:rPr lang="en-US" sz="1400" b="1" dirty="0">
                <a:solidFill>
                  <a:schemeClr val="accent2">
                    <a:lumMod val="75000"/>
                  </a:schemeClr>
                </a:solidFill>
              </a:rPr>
              <a:t>G</a:t>
            </a:r>
            <a:r>
              <a:rPr lang="en-US" sz="1400" b="1" dirty="0" smtClean="0">
                <a:solidFill>
                  <a:schemeClr val="accent2">
                    <a:lumMod val="75000"/>
                  </a:schemeClr>
                </a:solidFill>
              </a:rPr>
              <a:t>as </a:t>
            </a:r>
            <a:r>
              <a:rPr lang="en-US" sz="1400" b="1" dirty="0">
                <a:solidFill>
                  <a:schemeClr val="accent2">
                    <a:lumMod val="75000"/>
                  </a:schemeClr>
                </a:solidFill>
              </a:rPr>
              <a:t>S</a:t>
            </a:r>
            <a:r>
              <a:rPr lang="en-US" sz="1400" b="1" dirty="0" smtClean="0">
                <a:solidFill>
                  <a:schemeClr val="accent2">
                    <a:lumMod val="75000"/>
                  </a:schemeClr>
                </a:solidFill>
              </a:rPr>
              <a:t>upply</a:t>
            </a:r>
            <a:endParaRPr lang="en-US" sz="1400" b="1" dirty="0">
              <a:solidFill>
                <a:schemeClr val="accent2">
                  <a:lumMod val="75000"/>
                </a:schemeClr>
              </a:solidFill>
            </a:endParaRPr>
          </a:p>
          <a:p>
            <a:pPr eaLnBrk="0" hangingPunct="0"/>
            <a:r>
              <a:rPr lang="en-US" sz="1400" b="1" dirty="0">
                <a:solidFill>
                  <a:schemeClr val="accent5">
                    <a:lumMod val="40000"/>
                    <a:lumOff val="60000"/>
                  </a:schemeClr>
                </a:solidFill>
                <a:ea typeface="Times New Roman" charset="0"/>
                <a:cs typeface="Times New Roman" charset="0"/>
              </a:rPr>
              <a:t>L</a:t>
            </a:r>
            <a:r>
              <a:rPr lang="en-US" sz="1400" b="1" dirty="0" smtClean="0">
                <a:solidFill>
                  <a:schemeClr val="accent5">
                    <a:lumMod val="40000"/>
                    <a:lumOff val="60000"/>
                  </a:schemeClr>
                </a:solidFill>
                <a:ea typeface="Times New Roman" charset="0"/>
                <a:cs typeface="Times New Roman" charset="0"/>
              </a:rPr>
              <a:t>ow </a:t>
            </a:r>
            <a:r>
              <a:rPr lang="en-US" sz="1400" b="1" dirty="0">
                <a:solidFill>
                  <a:schemeClr val="accent5">
                    <a:lumMod val="40000"/>
                    <a:lumOff val="60000"/>
                  </a:schemeClr>
                </a:solidFill>
                <a:ea typeface="Times New Roman" charset="0"/>
                <a:cs typeface="Times New Roman" charset="0"/>
              </a:rPr>
              <a:t>O</a:t>
            </a:r>
            <a:r>
              <a:rPr lang="en-US" sz="1400" b="1" dirty="0" smtClean="0">
                <a:solidFill>
                  <a:schemeClr val="accent5">
                    <a:lumMod val="40000"/>
                    <a:lumOff val="60000"/>
                  </a:schemeClr>
                </a:solidFill>
                <a:ea typeface="Times New Roman" charset="0"/>
                <a:cs typeface="Times New Roman" charset="0"/>
              </a:rPr>
              <a:t>il </a:t>
            </a:r>
            <a:r>
              <a:rPr lang="en-US" sz="1400" b="1" dirty="0">
                <a:solidFill>
                  <a:schemeClr val="accent5">
                    <a:lumMod val="40000"/>
                    <a:lumOff val="60000"/>
                  </a:schemeClr>
                </a:solidFill>
                <a:ea typeface="Times New Roman" charset="0"/>
                <a:cs typeface="Times New Roman" charset="0"/>
              </a:rPr>
              <a:t>P</a:t>
            </a:r>
            <a:r>
              <a:rPr lang="en-US" sz="1400" b="1" dirty="0" smtClean="0">
                <a:solidFill>
                  <a:schemeClr val="accent5">
                    <a:lumMod val="40000"/>
                    <a:lumOff val="60000"/>
                  </a:schemeClr>
                </a:solidFill>
                <a:ea typeface="Times New Roman" charset="0"/>
                <a:cs typeface="Times New Roman" charset="0"/>
              </a:rPr>
              <a:t>rice</a:t>
            </a:r>
            <a:endParaRPr lang="en-US" sz="1400" b="1" dirty="0">
              <a:solidFill>
                <a:schemeClr val="accent5">
                  <a:lumMod val="40000"/>
                  <a:lumOff val="60000"/>
                </a:schemeClr>
              </a:solidFill>
              <a:ea typeface="Times New Roman" charset="0"/>
              <a:cs typeface="Times New Roman" charset="0"/>
            </a:endParaRPr>
          </a:p>
          <a:p>
            <a:pPr eaLnBrk="0" hangingPunct="0"/>
            <a:r>
              <a:rPr lang="en-US" sz="1400" b="1" dirty="0" smtClean="0">
                <a:ea typeface="Times New Roman" charset="0"/>
                <a:cs typeface="Times New Roman" charset="0"/>
              </a:rPr>
              <a:t>Reference</a:t>
            </a:r>
            <a:endParaRPr lang="en-US" sz="1400" b="1" dirty="0">
              <a:solidFill>
                <a:schemeClr val="accent3"/>
              </a:solidFill>
            </a:endParaRPr>
          </a:p>
          <a:p>
            <a:pPr lvl="0" eaLnBrk="0" hangingPunct="0">
              <a:defRPr/>
            </a:pPr>
            <a:r>
              <a:rPr lang="en-US" sz="1400" b="1" kern="0" dirty="0">
                <a:solidFill>
                  <a:schemeClr val="accent5">
                    <a:lumMod val="75000"/>
                  </a:schemeClr>
                </a:solidFill>
                <a:ea typeface="Times New Roman" charset="0"/>
                <a:cs typeface="Times New Roman" charset="0"/>
              </a:rPr>
              <a:t>H</a:t>
            </a:r>
            <a:r>
              <a:rPr lang="en-US" sz="1400" b="1" kern="0" dirty="0" smtClean="0">
                <a:solidFill>
                  <a:schemeClr val="accent5">
                    <a:lumMod val="75000"/>
                  </a:schemeClr>
                </a:solidFill>
                <a:ea typeface="Times New Roman" charset="0"/>
                <a:cs typeface="Times New Roman" charset="0"/>
              </a:rPr>
              <a:t>igh </a:t>
            </a:r>
            <a:r>
              <a:rPr lang="en-US" sz="1400" b="1" kern="0" dirty="0">
                <a:solidFill>
                  <a:schemeClr val="accent5">
                    <a:lumMod val="75000"/>
                  </a:schemeClr>
                </a:solidFill>
                <a:ea typeface="Times New Roman" charset="0"/>
                <a:cs typeface="Times New Roman" charset="0"/>
              </a:rPr>
              <a:t>O</a:t>
            </a:r>
            <a:r>
              <a:rPr lang="en-US" sz="1400" b="1" kern="0" dirty="0" smtClean="0">
                <a:solidFill>
                  <a:schemeClr val="accent5">
                    <a:lumMod val="75000"/>
                  </a:schemeClr>
                </a:solidFill>
                <a:ea typeface="Times New Roman" charset="0"/>
                <a:cs typeface="Times New Roman" charset="0"/>
              </a:rPr>
              <a:t>il </a:t>
            </a:r>
            <a:r>
              <a:rPr lang="en-US" sz="1400" b="1" kern="0" dirty="0">
                <a:solidFill>
                  <a:schemeClr val="accent5">
                    <a:lumMod val="75000"/>
                  </a:schemeClr>
                </a:solidFill>
                <a:ea typeface="Times New Roman" charset="0"/>
                <a:cs typeface="Times New Roman" charset="0"/>
              </a:rPr>
              <a:t>P</a:t>
            </a:r>
            <a:r>
              <a:rPr lang="en-US" sz="1400" b="1" kern="0" dirty="0" smtClean="0">
                <a:solidFill>
                  <a:schemeClr val="accent5">
                    <a:lumMod val="75000"/>
                  </a:schemeClr>
                </a:solidFill>
                <a:ea typeface="Times New Roman" charset="0"/>
                <a:cs typeface="Times New Roman" charset="0"/>
              </a:rPr>
              <a:t>rice</a:t>
            </a:r>
            <a:endParaRPr lang="en-US" sz="1400" b="1" kern="0" dirty="0">
              <a:solidFill>
                <a:schemeClr val="accent5">
                  <a:lumMod val="75000"/>
                </a:schemeClr>
              </a:solidFill>
              <a:ea typeface="Times New Roman" charset="0"/>
              <a:cs typeface="Times New Roman" charset="0"/>
            </a:endParaRPr>
          </a:p>
          <a:p>
            <a:pPr lvl="0" eaLnBrk="0" hangingPunct="0">
              <a:defRPr/>
            </a:pPr>
            <a:r>
              <a:rPr lang="en-US" sz="1400" b="1" kern="0" dirty="0">
                <a:solidFill>
                  <a:schemeClr val="accent2">
                    <a:lumMod val="40000"/>
                    <a:lumOff val="60000"/>
                  </a:schemeClr>
                </a:solidFill>
                <a:ea typeface="Times New Roman" charset="0"/>
                <a:cs typeface="Times New Roman" charset="0"/>
              </a:rPr>
              <a:t>L</a:t>
            </a:r>
            <a:r>
              <a:rPr lang="en-US" sz="1400" b="1" kern="0" dirty="0" smtClean="0">
                <a:solidFill>
                  <a:schemeClr val="accent2">
                    <a:lumMod val="40000"/>
                    <a:lumOff val="60000"/>
                  </a:schemeClr>
                </a:solidFill>
                <a:ea typeface="Times New Roman" charset="0"/>
                <a:cs typeface="Times New Roman" charset="0"/>
              </a:rPr>
              <a:t>ow </a:t>
            </a:r>
            <a:r>
              <a:rPr lang="en-US" sz="1400" b="1" kern="0" dirty="0">
                <a:solidFill>
                  <a:schemeClr val="accent2">
                    <a:lumMod val="40000"/>
                    <a:lumOff val="60000"/>
                  </a:schemeClr>
                </a:solidFill>
                <a:ea typeface="Times New Roman" charset="0"/>
                <a:cs typeface="Times New Roman" charset="0"/>
              </a:rPr>
              <a:t>O</a:t>
            </a:r>
            <a:r>
              <a:rPr lang="en-US" sz="1400" b="1" kern="0" dirty="0" smtClean="0">
                <a:solidFill>
                  <a:schemeClr val="accent2">
                    <a:lumMod val="40000"/>
                    <a:lumOff val="60000"/>
                  </a:schemeClr>
                </a:solidFill>
                <a:ea typeface="Times New Roman" charset="0"/>
                <a:cs typeface="Times New Roman" charset="0"/>
              </a:rPr>
              <a:t>il and </a:t>
            </a:r>
            <a:r>
              <a:rPr lang="en-US" sz="1400" b="1" kern="0" dirty="0">
                <a:solidFill>
                  <a:schemeClr val="accent2">
                    <a:lumMod val="40000"/>
                    <a:lumOff val="60000"/>
                  </a:schemeClr>
                </a:solidFill>
                <a:ea typeface="Times New Roman" charset="0"/>
                <a:cs typeface="Times New Roman" charset="0"/>
              </a:rPr>
              <a:t>G</a:t>
            </a:r>
            <a:r>
              <a:rPr lang="en-US" sz="1400" b="1" kern="0" dirty="0" smtClean="0">
                <a:solidFill>
                  <a:schemeClr val="accent2">
                    <a:lumMod val="40000"/>
                    <a:lumOff val="60000"/>
                  </a:schemeClr>
                </a:solidFill>
                <a:ea typeface="Times New Roman" charset="0"/>
                <a:cs typeface="Times New Roman" charset="0"/>
              </a:rPr>
              <a:t>as </a:t>
            </a:r>
            <a:r>
              <a:rPr lang="en-US" sz="1400" b="1" kern="0" dirty="0">
                <a:solidFill>
                  <a:schemeClr val="accent2">
                    <a:lumMod val="40000"/>
                    <a:lumOff val="60000"/>
                  </a:schemeClr>
                </a:solidFill>
                <a:ea typeface="Times New Roman" charset="0"/>
                <a:cs typeface="Times New Roman" charset="0"/>
              </a:rPr>
              <a:t>S</a:t>
            </a:r>
            <a:r>
              <a:rPr lang="en-US" sz="1400" b="1" kern="0" dirty="0" smtClean="0">
                <a:solidFill>
                  <a:schemeClr val="accent2">
                    <a:lumMod val="40000"/>
                    <a:lumOff val="60000"/>
                  </a:schemeClr>
                </a:solidFill>
                <a:ea typeface="Times New Roman" charset="0"/>
                <a:cs typeface="Times New Roman" charset="0"/>
              </a:rPr>
              <a:t>upply</a:t>
            </a:r>
            <a:endParaRPr lang="en-US" sz="1400" b="1" kern="0" dirty="0">
              <a:solidFill>
                <a:schemeClr val="accent2">
                  <a:lumMod val="40000"/>
                  <a:lumOff val="60000"/>
                </a:schemeClr>
              </a:solidFill>
              <a:ea typeface="Times New Roman" charset="0"/>
              <a:cs typeface="Times New Roman" charset="0"/>
            </a:endParaRPr>
          </a:p>
          <a:p>
            <a:pPr lvl="0" eaLnBrk="0" hangingPunct="0">
              <a:defRPr/>
            </a:pPr>
            <a:r>
              <a:rPr lang="en-US" sz="1400" b="1" dirty="0">
                <a:solidFill>
                  <a:schemeClr val="accent1">
                    <a:lumMod val="40000"/>
                    <a:lumOff val="60000"/>
                  </a:schemeClr>
                </a:solidFill>
                <a:ea typeface="Times New Roman" charset="0"/>
                <a:cs typeface="Times New Roman" charset="0"/>
              </a:rPr>
              <a:t>L</a:t>
            </a:r>
            <a:r>
              <a:rPr lang="en-US" sz="1400" b="1" dirty="0" smtClean="0">
                <a:solidFill>
                  <a:schemeClr val="accent1">
                    <a:lumMod val="40000"/>
                    <a:lumOff val="60000"/>
                  </a:schemeClr>
                </a:solidFill>
                <a:ea typeface="Times New Roman" charset="0"/>
                <a:cs typeface="Times New Roman" charset="0"/>
              </a:rPr>
              <a:t>ow </a:t>
            </a:r>
            <a:r>
              <a:rPr lang="en-US" sz="1400" b="1" dirty="0">
                <a:solidFill>
                  <a:schemeClr val="accent1">
                    <a:lumMod val="40000"/>
                    <a:lumOff val="60000"/>
                  </a:schemeClr>
                </a:solidFill>
                <a:ea typeface="Times New Roman" charset="0"/>
                <a:cs typeface="Times New Roman" charset="0"/>
              </a:rPr>
              <a:t>E</a:t>
            </a:r>
            <a:r>
              <a:rPr lang="en-US" sz="1400" b="1" dirty="0" smtClean="0">
                <a:solidFill>
                  <a:schemeClr val="accent1">
                    <a:lumMod val="40000"/>
                    <a:lumOff val="60000"/>
                  </a:schemeClr>
                </a:solidFill>
                <a:ea typeface="Times New Roman" charset="0"/>
                <a:cs typeface="Times New Roman" charset="0"/>
              </a:rPr>
              <a:t>conomic </a:t>
            </a:r>
            <a:r>
              <a:rPr lang="en-US" sz="1400" b="1" dirty="0">
                <a:solidFill>
                  <a:schemeClr val="accent1">
                    <a:lumMod val="40000"/>
                    <a:lumOff val="60000"/>
                  </a:schemeClr>
                </a:solidFill>
                <a:ea typeface="Times New Roman" charset="0"/>
                <a:cs typeface="Times New Roman" charset="0"/>
              </a:rPr>
              <a:t>G</a:t>
            </a:r>
            <a:r>
              <a:rPr lang="en-US" sz="1400" b="1" dirty="0" smtClean="0">
                <a:solidFill>
                  <a:schemeClr val="accent1">
                    <a:lumMod val="40000"/>
                    <a:lumOff val="60000"/>
                  </a:schemeClr>
                </a:solidFill>
                <a:ea typeface="Times New Roman" charset="0"/>
                <a:cs typeface="Times New Roman" charset="0"/>
              </a:rPr>
              <a:t>rowth</a:t>
            </a:r>
            <a:endParaRPr lang="en-US" sz="1400" b="1" dirty="0">
              <a:solidFill>
                <a:schemeClr val="accent1">
                  <a:lumMod val="40000"/>
                  <a:lumOff val="60000"/>
                </a:schemeClr>
              </a:solidFill>
              <a:ea typeface="Times New Roman" charset="0"/>
              <a:cs typeface="Times New Roman" charset="0"/>
            </a:endParaRPr>
          </a:p>
        </p:txBody>
      </p:sp>
      <p:sp>
        <p:nvSpPr>
          <p:cNvPr id="18" name="TextBox 1"/>
          <p:cNvSpPr txBox="1"/>
          <p:nvPr/>
        </p:nvSpPr>
        <p:spPr bwMode="auto">
          <a:xfrm>
            <a:off x="1062318" y="5405716"/>
            <a:ext cx="174811" cy="484095"/>
          </a:xfrm>
          <a:prstGeom prst="rect">
            <a:avLst/>
          </a:prstGeom>
          <a:solidFill>
            <a:schemeClr val="bg1"/>
          </a:solidFill>
          <a:ln w="9525">
            <a:noFill/>
            <a:miter lim="800000"/>
            <a:headEnd/>
            <a:tailEnd/>
          </a:ln>
        </p:spPr>
        <p:txBody>
          <a:bodyPr wrap="square" lIns="0" tIns="0" rIns="0"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dirty="0" smtClean="0">
                <a:ea typeface="Times New Roman" charset="0"/>
                <a:cs typeface="Times New Roman" charset="0"/>
              </a:rPr>
              <a:t>//</a:t>
            </a:r>
            <a:endParaRPr lang="en-US" sz="700" i="0" dirty="0" smtClean="0">
              <a:solidFill>
                <a:sysClr val="windowText" lastClr="000000"/>
              </a:solidFill>
              <a:latin typeface="+mn-lt"/>
              <a:ea typeface="Times New Roman" charset="0"/>
              <a:cs typeface="Times New Roman" charset="0"/>
            </a:endParaRPr>
          </a:p>
          <a:p>
            <a:pPr eaLnBrk="0" hangingPunct="0"/>
            <a:r>
              <a:rPr lang="en-US" sz="1400" i="0" dirty="0" smtClean="0">
                <a:solidFill>
                  <a:sysClr val="windowText" lastClr="000000"/>
                </a:solidFill>
                <a:latin typeface="+mn-lt"/>
                <a:ea typeface="Times New Roman" charset="0"/>
                <a:cs typeface="Times New Roman" charset="0"/>
              </a:rPr>
              <a:t>0</a:t>
            </a:r>
          </a:p>
        </p:txBody>
      </p:sp>
    </p:spTree>
    <p:extLst>
      <p:ext uri="{BB962C8B-B14F-4D97-AF65-F5344CB8AC3E}">
        <p14:creationId xmlns:p14="http://schemas.microsoft.com/office/powerpoint/2010/main" val="3980152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2D80C5C9-96E0-47EC-B500-37C5FE284639}" type="slidenum">
              <a:rPr lang="en-US" smtClean="0"/>
              <a:pPr/>
              <a:t>4</a:t>
            </a:fld>
            <a:endParaRPr lang="en-US" dirty="0"/>
          </a:p>
        </p:txBody>
      </p:sp>
      <p:grpSp>
        <p:nvGrpSpPr>
          <p:cNvPr id="11" name="Group 10"/>
          <p:cNvGrpSpPr/>
          <p:nvPr/>
        </p:nvGrpSpPr>
        <p:grpSpPr>
          <a:xfrm>
            <a:off x="349653" y="-1019"/>
            <a:ext cx="11564435" cy="531720"/>
            <a:chOff x="349653" y="-1019"/>
            <a:chExt cx="11564435" cy="531720"/>
          </a:xfrm>
        </p:grpSpPr>
        <p:pic>
          <p:nvPicPr>
            <p:cNvPr id="23" name="Picture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29" name="Picture 28"/>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
        <p:nvSpPr>
          <p:cNvPr id="14" name="Content Placeholder 7"/>
          <p:cNvSpPr txBox="1">
            <a:spLocks/>
          </p:cNvSpPr>
          <p:nvPr/>
        </p:nvSpPr>
        <p:spPr>
          <a:xfrm>
            <a:off x="252267" y="1441970"/>
            <a:ext cx="11527841" cy="4769644"/>
          </a:xfrm>
          <a:prstGeom prst="rect">
            <a:avLst/>
          </a:prstGeom>
        </p:spPr>
        <p:txBody>
          <a:bodyPr/>
          <a:lstStyle>
            <a:lvl1pPr marL="237744" indent="-237744" algn="l" defTabSz="914400" rtl="0" eaLnBrk="1" latinLnBrk="0" hangingPunct="1">
              <a:lnSpc>
                <a:spcPct val="125000"/>
              </a:lnSpc>
              <a:spcBef>
                <a:spcPts val="1600"/>
              </a:spcBef>
              <a:spcAft>
                <a:spcPts val="600"/>
              </a:spcAft>
              <a:buFont typeface="Arial" pitchFamily="34" charset="0"/>
              <a:buChar char="•"/>
              <a:defRPr sz="1400" kern="1200">
                <a:solidFill>
                  <a:schemeClr val="tx1"/>
                </a:solidFill>
                <a:latin typeface="+mn-lt"/>
                <a:ea typeface="+mn-ea"/>
                <a:cs typeface="+mn-cs"/>
              </a:defRPr>
            </a:lvl1pPr>
            <a:lvl2pPr marL="694944" indent="-237744" algn="l" defTabSz="914400" rtl="0" eaLnBrk="1" latinLnBrk="0" hangingPunct="1">
              <a:lnSpc>
                <a:spcPct val="125000"/>
              </a:lnSpc>
              <a:spcBef>
                <a:spcPct val="20000"/>
              </a:spcBef>
              <a:spcAft>
                <a:spcPts val="400"/>
              </a:spcAft>
              <a:buFont typeface="Arial" pitchFamily="34" charset="0"/>
              <a:buChar char="–"/>
              <a:defRPr sz="1400" kern="1200">
                <a:solidFill>
                  <a:schemeClr val="tx1"/>
                </a:solidFill>
                <a:latin typeface="+mn-lt"/>
                <a:ea typeface="+mn-ea"/>
                <a:cs typeface="+mn-cs"/>
              </a:defRPr>
            </a:lvl2pPr>
            <a:lvl3pPr marL="1088136" indent="-173736" algn="l" defTabSz="914400" rtl="0" eaLnBrk="1" latinLnBrk="0" hangingPunct="1">
              <a:lnSpc>
                <a:spcPct val="125000"/>
              </a:lnSpc>
              <a:spcBef>
                <a:spcPct val="20000"/>
              </a:spcBef>
              <a:spcAft>
                <a:spcPts val="400"/>
              </a:spcAft>
              <a:buFont typeface="Arial" pitchFamily="34" charset="0"/>
              <a:buChar char="•"/>
              <a:defRPr sz="1400" kern="1200">
                <a:solidFill>
                  <a:schemeClr val="tx1"/>
                </a:solidFill>
                <a:latin typeface="+mn-lt"/>
                <a:ea typeface="+mn-ea"/>
                <a:cs typeface="+mn-cs"/>
              </a:defRPr>
            </a:lvl3pPr>
            <a:lvl4pPr marL="1609344" indent="-237744" algn="l" defTabSz="914400" rtl="0" eaLnBrk="1" latinLnBrk="0" hangingPunct="1">
              <a:lnSpc>
                <a:spcPct val="125000"/>
              </a:lnSpc>
              <a:spcBef>
                <a:spcPct val="20000"/>
              </a:spcBef>
              <a:spcAft>
                <a:spcPts val="400"/>
              </a:spcAft>
              <a:buFont typeface="Arial" pitchFamily="34" charset="0"/>
              <a:buChar char="–"/>
              <a:defRPr sz="1400" kern="1200">
                <a:solidFill>
                  <a:schemeClr val="tx1"/>
                </a:solidFill>
                <a:latin typeface="+mn-lt"/>
                <a:ea typeface="+mn-ea"/>
                <a:cs typeface="+mn-cs"/>
              </a:defRPr>
            </a:lvl4pPr>
            <a:lvl5pPr marL="2002536" indent="-173736" algn="l" defTabSz="914400" rtl="0" eaLnBrk="1" latinLnBrk="0" hangingPunct="1">
              <a:lnSpc>
                <a:spcPct val="125000"/>
              </a:lnSpc>
              <a:spcBef>
                <a:spcPct val="20000"/>
              </a:spcBef>
              <a:spcAft>
                <a:spcPts val="400"/>
              </a:spcAft>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In the</a:t>
            </a:r>
            <a:r>
              <a:rPr lang="en-US" dirty="0"/>
              <a:t> AEO2020 Reference case, U.S. delivered energy consumption in the industrial sector grows </a:t>
            </a:r>
            <a:r>
              <a:rPr lang="en-US" dirty="0" smtClean="0"/>
              <a:t>36% </a:t>
            </a:r>
            <a:r>
              <a:rPr lang="en-US" dirty="0"/>
              <a:t>from 26 quadrillion British thermal units (Btu) to </a:t>
            </a:r>
            <a:r>
              <a:rPr lang="en-US" dirty="0" smtClean="0"/>
              <a:t>36 </a:t>
            </a:r>
            <a:r>
              <a:rPr lang="en-US" dirty="0"/>
              <a:t>quadrillion Btu during the projection period</a:t>
            </a:r>
            <a:r>
              <a:rPr lang="en-US" dirty="0" smtClean="0"/>
              <a:t>.</a:t>
            </a:r>
            <a:endParaRPr lang="en-US" dirty="0"/>
          </a:p>
          <a:p>
            <a:r>
              <a:rPr lang="en-US" dirty="0" smtClean="0"/>
              <a:t>Industrial activity is </a:t>
            </a:r>
            <a:r>
              <a:rPr lang="en-US" dirty="0"/>
              <a:t>closely correlated with economic activity. </a:t>
            </a:r>
            <a:r>
              <a:rPr lang="en-US" dirty="0" smtClean="0"/>
              <a:t>Therefore, changes in assumptions related to economic growth affect industrial sector energy consumption the most. </a:t>
            </a:r>
            <a:r>
              <a:rPr lang="en-US" dirty="0"/>
              <a:t>The High Economic Growth case and the Low Economic Growth case vary the most from AEO2020 reference case projections of U.S. industrial sector energy consumption.</a:t>
            </a:r>
          </a:p>
          <a:p>
            <a:r>
              <a:rPr lang="en-US" dirty="0" smtClean="0"/>
              <a:t>Through the late 2020s, </a:t>
            </a:r>
            <a:r>
              <a:rPr lang="en-US" dirty="0"/>
              <a:t>the High Oil Price case projects the fastest growth in industrial sector energy </a:t>
            </a:r>
            <a:r>
              <a:rPr lang="en-US" dirty="0" smtClean="0"/>
              <a:t>demand </a:t>
            </a:r>
            <a:r>
              <a:rPr lang="en-US" dirty="0"/>
              <a:t>as a result </a:t>
            </a:r>
            <a:r>
              <a:rPr lang="en-US" dirty="0" smtClean="0"/>
              <a:t>of increased investment </a:t>
            </a:r>
            <a:r>
              <a:rPr lang="en-US" dirty="0"/>
              <a:t>in the short term </a:t>
            </a:r>
            <a:r>
              <a:rPr lang="en-US" dirty="0" smtClean="0"/>
              <a:t>for more </a:t>
            </a:r>
            <a:r>
              <a:rPr lang="en-US" dirty="0"/>
              <a:t>mining/oil extraction equipment and related activities (construction, cement, steel for drilling equipment, etc</a:t>
            </a:r>
            <a:r>
              <a:rPr lang="en-US" dirty="0" smtClean="0"/>
              <a:t>.). Eventually, higher </a:t>
            </a:r>
            <a:r>
              <a:rPr lang="en-US" dirty="0"/>
              <a:t>oil prices </a:t>
            </a:r>
            <a:r>
              <a:rPr lang="en-US" dirty="0" smtClean="0"/>
              <a:t>dampen </a:t>
            </a:r>
            <a:r>
              <a:rPr lang="en-US" dirty="0"/>
              <a:t>consumer </a:t>
            </a:r>
            <a:r>
              <a:rPr lang="en-US" dirty="0" smtClean="0"/>
              <a:t>spending in </a:t>
            </a:r>
            <a:r>
              <a:rPr lang="en-US" dirty="0"/>
              <a:t>the </a:t>
            </a:r>
            <a:r>
              <a:rPr lang="en-US" dirty="0" smtClean="0"/>
              <a:t>long run, thereby lowering growth.</a:t>
            </a:r>
            <a:endParaRPr lang="en-US" strike="sngStrike" dirty="0"/>
          </a:p>
          <a:p>
            <a:r>
              <a:rPr lang="en-US" dirty="0" smtClean="0"/>
              <a:t>Over the long term, industrial energy consumption is highest in the High Economic Growth case, reaching 45 quadrillion Btu in 2050, a 69% increase from 2019. With a faster growing economy, greater industrial activity in sectors such as food and fabricated metal products increases industrial energy use.</a:t>
            </a:r>
          </a:p>
          <a:p>
            <a:r>
              <a:rPr lang="en-US" dirty="0" smtClean="0"/>
              <a:t>Energy </a:t>
            </a:r>
            <a:r>
              <a:rPr lang="en-US" dirty="0"/>
              <a:t>consumption in the High Oil and Gas </a:t>
            </a:r>
            <a:r>
              <a:rPr lang="en-US" dirty="0" smtClean="0"/>
              <a:t>Supply </a:t>
            </a:r>
            <a:r>
              <a:rPr lang="en-US" dirty="0"/>
              <a:t>case is greater than in the Reference case as a result of increased crude oil and natural gas resources and improved extraction technologies that increase energy demand in the mining industry.</a:t>
            </a:r>
          </a:p>
        </p:txBody>
      </p:sp>
      <p:sp>
        <p:nvSpPr>
          <p:cNvPr id="15" name="Title 6"/>
          <p:cNvSpPr txBox="1">
            <a:spLocks/>
          </p:cNvSpPr>
          <p:nvPr/>
        </p:nvSpPr>
        <p:spPr>
          <a:xfrm>
            <a:off x="238259" y="514393"/>
            <a:ext cx="11434757" cy="755794"/>
          </a:xfrm>
          <a:prstGeom prst="rect">
            <a:avLst/>
          </a:prstGeom>
        </p:spPr>
        <p:txBody>
          <a:bodyPr anchor="b" anchorCtr="0"/>
          <a:lstStyle>
            <a:lvl1pPr algn="l" defTabSz="914400" rtl="0" eaLnBrk="1" latinLnBrk="0" hangingPunct="1">
              <a:spcBef>
                <a:spcPct val="0"/>
              </a:spcBef>
              <a:buNone/>
              <a:defRPr sz="2400" kern="1200">
                <a:solidFill>
                  <a:schemeClr val="accent1"/>
                </a:solidFill>
                <a:latin typeface="+mj-lt"/>
                <a:ea typeface="+mj-ea"/>
                <a:cs typeface="+mj-cs"/>
              </a:defRPr>
            </a:lvl1pPr>
          </a:lstStyle>
          <a:p>
            <a:r>
              <a:rPr lang="en-US" dirty="0" smtClean="0"/>
              <a:t>—driven by economic growth</a:t>
            </a:r>
            <a:r>
              <a:rPr lang="en-US" dirty="0"/>
              <a:t>, but </a:t>
            </a:r>
            <a:r>
              <a:rPr lang="en-US" dirty="0" smtClean="0"/>
              <a:t>it is also affected by low prices and resource availability</a:t>
            </a:r>
            <a:endParaRPr lang="en-US" dirty="0"/>
          </a:p>
        </p:txBody>
      </p:sp>
    </p:spTree>
    <p:extLst>
      <p:ext uri="{BB962C8B-B14F-4D97-AF65-F5344CB8AC3E}">
        <p14:creationId xmlns:p14="http://schemas.microsoft.com/office/powerpoint/2010/main" val="3805751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Industrial sector energy consumption increases </a:t>
            </a:r>
            <a:r>
              <a:rPr lang="en-US" dirty="0" smtClean="0"/>
              <a:t>fastest for natural gas and hydrocarbon gas liquids in the </a:t>
            </a:r>
            <a:r>
              <a:rPr lang="en-US" dirty="0"/>
              <a:t>AEO2020 </a:t>
            </a:r>
            <a:r>
              <a:rPr lang="en-US" dirty="0" smtClean="0"/>
              <a:t>Reference </a:t>
            </a:r>
            <a:r>
              <a:rPr lang="en-US" dirty="0"/>
              <a:t>case</a:t>
            </a:r>
            <a:r>
              <a:rPr lang="en-US" dirty="0" smtClean="0"/>
              <a:t>— </a:t>
            </a:r>
            <a:endParaRPr lang="en-US" dirty="0">
              <a:solidFill>
                <a:srgbClr val="FF0000"/>
              </a:solidFill>
            </a:endParaRPr>
          </a:p>
        </p:txBody>
      </p:sp>
      <p:sp>
        <p:nvSpPr>
          <p:cNvPr id="2" name="Slide Number Placeholder 1"/>
          <p:cNvSpPr>
            <a:spLocks noGrp="1"/>
          </p:cNvSpPr>
          <p:nvPr>
            <p:ph type="sldNum" sz="quarter" idx="4"/>
          </p:nvPr>
        </p:nvSpPr>
        <p:spPr/>
        <p:txBody>
          <a:bodyPr/>
          <a:lstStyle/>
          <a:p>
            <a:fld id="{2D80C5C9-96E0-47EC-B500-37C5FE284639}" type="slidenum">
              <a:rPr lang="en-US" smtClean="0"/>
              <a:pPr/>
              <a:t>5</a:t>
            </a:fld>
            <a:endParaRPr lang="en-US" dirty="0"/>
          </a:p>
        </p:txBody>
      </p:sp>
      <p:grpSp>
        <p:nvGrpSpPr>
          <p:cNvPr id="11" name="Group 10"/>
          <p:cNvGrpSpPr/>
          <p:nvPr/>
        </p:nvGrpSpPr>
        <p:grpSpPr>
          <a:xfrm>
            <a:off x="349653" y="-1019"/>
            <a:ext cx="11564435" cy="531720"/>
            <a:chOff x="349653" y="-1019"/>
            <a:chExt cx="11564435" cy="531720"/>
          </a:xfrm>
        </p:grpSpPr>
        <p:pic>
          <p:nvPicPr>
            <p:cNvPr id="23" name="Picture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29" name="Picture 2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14" name="Content Placeholder 10"/>
          <p:cNvGraphicFramePr>
            <a:graphicFrameLocks/>
          </p:cNvGraphicFramePr>
          <p:nvPr>
            <p:extLst>
              <p:ext uri="{D42A27DB-BD31-4B8C-83A1-F6EECF244321}">
                <p14:modId xmlns:p14="http://schemas.microsoft.com/office/powerpoint/2010/main" val="1968340766"/>
              </p:ext>
            </p:extLst>
          </p:nvPr>
        </p:nvGraphicFramePr>
        <p:xfrm>
          <a:off x="309094" y="1466679"/>
          <a:ext cx="6237432" cy="4491038"/>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15" name="Content Placeholder 11"/>
          <p:cNvGraphicFramePr>
            <a:graphicFrameLocks/>
          </p:cNvGraphicFramePr>
          <p:nvPr>
            <p:extLst>
              <p:ext uri="{D42A27DB-BD31-4B8C-83A1-F6EECF244321}">
                <p14:modId xmlns:p14="http://schemas.microsoft.com/office/powerpoint/2010/main" val="3807702235"/>
              </p:ext>
            </p:extLst>
          </p:nvPr>
        </p:nvGraphicFramePr>
        <p:xfrm>
          <a:off x="5883042" y="1408670"/>
          <a:ext cx="6451629" cy="4546849"/>
        </p:xfrm>
        <a:graphic>
          <a:graphicData uri="http://schemas.openxmlformats.org/drawingml/2006/chart">
            <c:chart xmlns:c="http://schemas.openxmlformats.org/drawingml/2006/chart" xmlns:r="http://schemas.openxmlformats.org/officeDocument/2006/relationships" r:id="rId11"/>
          </a:graphicData>
        </a:graphic>
      </p:graphicFrame>
      <p:sp>
        <p:nvSpPr>
          <p:cNvPr id="16" name="TextBox 4"/>
          <p:cNvSpPr txBox="1"/>
          <p:nvPr/>
        </p:nvSpPr>
        <p:spPr bwMode="auto">
          <a:xfrm>
            <a:off x="401619" y="1238079"/>
            <a:ext cx="8166939" cy="457200"/>
          </a:xfrm>
          <a:prstGeom prst="rect">
            <a:avLst/>
          </a:prstGeom>
          <a:solidFill>
            <a:schemeClr val="bg1"/>
          </a:solidFill>
          <a:ln w="9525">
            <a:noFill/>
            <a:miter lim="800000"/>
            <a:headEnd/>
            <a:tailEnd/>
          </a:ln>
        </p:spPr>
        <p:txBody>
          <a:bodyPr wrap="square" lIns="0" tIns="0" rIns="0" rtlCol="0" anchor="t">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b="1" i="0" u="none" strike="noStrike" dirty="0">
                <a:effectLst/>
                <a:latin typeface="+mn-lt"/>
                <a:ea typeface="+mn-ea"/>
                <a:cs typeface="+mn-cs"/>
              </a:rPr>
              <a:t>Industrial energy consumption by energy source and </a:t>
            </a:r>
            <a:r>
              <a:rPr lang="en-US" sz="1400" b="1" i="0" u="none" strike="noStrike" dirty="0" smtClean="0">
                <a:effectLst/>
                <a:latin typeface="+mn-lt"/>
                <a:ea typeface="+mn-ea"/>
                <a:cs typeface="+mn-cs"/>
              </a:rPr>
              <a:t>subsector (</a:t>
            </a:r>
            <a:r>
              <a:rPr lang="en-US" sz="1400" b="1" dirty="0"/>
              <a:t>AEO2020 </a:t>
            </a:r>
            <a:r>
              <a:rPr lang="en-US" sz="1400" b="1" i="0" u="none" strike="noStrike" dirty="0" smtClean="0">
                <a:effectLst/>
                <a:latin typeface="+mn-lt"/>
                <a:ea typeface="+mn-ea"/>
                <a:cs typeface="+mn-cs"/>
              </a:rPr>
              <a:t>Reference case)</a:t>
            </a:r>
            <a:r>
              <a:rPr lang="en-US" sz="1400" dirty="0" smtClean="0"/>
              <a:t> </a:t>
            </a:r>
            <a:endParaRPr lang="en-US" sz="1400" dirty="0"/>
          </a:p>
          <a:p>
            <a:pPr eaLnBrk="0" hangingPunct="0"/>
            <a:r>
              <a:rPr lang="en-US" sz="1400" b="0" i="0" u="none" strike="noStrike" dirty="0">
                <a:effectLst/>
                <a:latin typeface="+mn-lt"/>
                <a:ea typeface="+mn-ea"/>
                <a:cs typeface="+mn-cs"/>
              </a:rPr>
              <a:t>quadrillion British thermal units</a:t>
            </a:r>
            <a:r>
              <a:rPr lang="en-US" sz="1400" dirty="0"/>
              <a:t> </a:t>
            </a:r>
            <a:endParaRPr lang="en-US" sz="1400" i="1" dirty="0" smtClean="0">
              <a:solidFill>
                <a:srgbClr val="333333"/>
              </a:solidFill>
              <a:latin typeface="Times New Roman" charset="0"/>
              <a:ea typeface="Times New Roman" charset="0"/>
              <a:cs typeface="Times New Roman" charset="0"/>
            </a:endParaRPr>
          </a:p>
        </p:txBody>
      </p:sp>
      <p:sp>
        <p:nvSpPr>
          <p:cNvPr id="3" name="TextBox 2"/>
          <p:cNvSpPr txBox="1"/>
          <p:nvPr/>
        </p:nvSpPr>
        <p:spPr>
          <a:xfrm>
            <a:off x="4427214" y="5574002"/>
            <a:ext cx="825267" cy="307777"/>
          </a:xfrm>
          <a:prstGeom prst="rect">
            <a:avLst/>
          </a:prstGeom>
          <a:noFill/>
        </p:spPr>
        <p:txBody>
          <a:bodyPr wrap="square" rtlCol="0">
            <a:spAutoFit/>
          </a:bodyPr>
          <a:lstStyle/>
          <a:p>
            <a:r>
              <a:rPr lang="en-US" sz="1400" dirty="0" smtClean="0"/>
              <a:t>2050</a:t>
            </a:r>
            <a:endParaRPr lang="en-US" sz="1400" dirty="0"/>
          </a:p>
        </p:txBody>
      </p:sp>
    </p:spTree>
    <p:extLst>
      <p:ext uri="{BB962C8B-B14F-4D97-AF65-F5344CB8AC3E}">
        <p14:creationId xmlns:p14="http://schemas.microsoft.com/office/powerpoint/2010/main" val="1607209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2"/>
          </p:nvPr>
        </p:nvSpPr>
        <p:spPr/>
        <p:txBody>
          <a:bodyPr/>
          <a:lstStyle/>
          <a:p>
            <a:r>
              <a:rPr lang="en-US" dirty="0" smtClean="0"/>
              <a:t>Total </a:t>
            </a:r>
            <a:r>
              <a:rPr lang="en-US" dirty="0"/>
              <a:t>U.S. </a:t>
            </a:r>
            <a:r>
              <a:rPr lang="en-US" dirty="0" smtClean="0"/>
              <a:t>industrial </a:t>
            </a:r>
            <a:r>
              <a:rPr lang="en-US" dirty="0"/>
              <a:t>delivered energy consumption grows </a:t>
            </a:r>
            <a:r>
              <a:rPr lang="en-US" dirty="0" smtClean="0"/>
              <a:t>1.0% </a:t>
            </a:r>
            <a:r>
              <a:rPr lang="en-US" dirty="0"/>
              <a:t>per year on average during the projection period in the AEO2020 </a:t>
            </a:r>
            <a:r>
              <a:rPr lang="en-US" dirty="0" smtClean="0"/>
              <a:t>Reference </a:t>
            </a:r>
            <a:r>
              <a:rPr lang="en-US" dirty="0"/>
              <a:t>case. Growth varies by fuel. EIA projects coal consumption to decline through the projection period, while natural gas and hydrocarbon gas liquids (HGL) consumption will grow fastest, reflecting strong supply growth and relatively low prices.</a:t>
            </a:r>
          </a:p>
          <a:p>
            <a:r>
              <a:rPr lang="en-US" dirty="0" smtClean="0"/>
              <a:t>During </a:t>
            </a:r>
            <a:r>
              <a:rPr lang="en-US" dirty="0"/>
              <a:t>the projection period, </a:t>
            </a:r>
            <a:r>
              <a:rPr lang="en-US" dirty="0" smtClean="0"/>
              <a:t>industrial sector HGL </a:t>
            </a:r>
            <a:r>
              <a:rPr lang="en-US" dirty="0"/>
              <a:t>consumption grows by </a:t>
            </a:r>
            <a:r>
              <a:rPr lang="en-US" dirty="0" smtClean="0"/>
              <a:t>1.4% </a:t>
            </a:r>
            <a:r>
              <a:rPr lang="en-US" dirty="0"/>
              <a:t>per </a:t>
            </a:r>
            <a:r>
              <a:rPr lang="en-US" dirty="0" smtClean="0"/>
              <a:t>year </a:t>
            </a:r>
            <a:r>
              <a:rPr lang="en-US" dirty="0"/>
              <a:t>and natural gas consumption grows by </a:t>
            </a:r>
            <a:r>
              <a:rPr lang="en-US" dirty="0" smtClean="0"/>
              <a:t>1.1% </a:t>
            </a:r>
            <a:r>
              <a:rPr lang="en-US" dirty="0"/>
              <a:t>per </a:t>
            </a:r>
            <a:r>
              <a:rPr lang="en-US" dirty="0" smtClean="0"/>
              <a:t>year, as these </a:t>
            </a:r>
            <a:r>
              <a:rPr lang="en-US" dirty="0"/>
              <a:t>fuels become </a:t>
            </a:r>
            <a:r>
              <a:rPr lang="en-US" dirty="0" smtClean="0"/>
              <a:t>more heavily used for </a:t>
            </a:r>
            <a:r>
              <a:rPr lang="en-US" dirty="0"/>
              <a:t>heat and power and as feedstocks</a:t>
            </a:r>
            <a:r>
              <a:rPr lang="en-US" dirty="0" smtClean="0"/>
              <a:t>.</a:t>
            </a:r>
            <a:endParaRPr lang="en-US" dirty="0"/>
          </a:p>
          <a:p>
            <a:r>
              <a:rPr lang="en-US" dirty="0" smtClean="0"/>
              <a:t>Energy </a:t>
            </a:r>
            <a:r>
              <a:rPr lang="en-US" dirty="0"/>
              <a:t>consumption in the bulk </a:t>
            </a:r>
            <a:r>
              <a:rPr lang="en-US" dirty="0" smtClean="0"/>
              <a:t>chemicals </a:t>
            </a:r>
            <a:r>
              <a:rPr lang="en-US" dirty="0"/>
              <a:t>industry, including both heat and power and feedstocks, accounts for about 35% of </a:t>
            </a:r>
            <a:r>
              <a:rPr lang="en-US" dirty="0" smtClean="0"/>
              <a:t>total </a:t>
            </a:r>
            <a:r>
              <a:rPr lang="en-US" dirty="0"/>
              <a:t>U.S. industrial energy consumption by the end of the projection period and grows at </a:t>
            </a:r>
            <a:r>
              <a:rPr lang="en-US" dirty="0" smtClean="0"/>
              <a:t>1.6% </a:t>
            </a:r>
            <a:r>
              <a:rPr lang="en-US" dirty="0"/>
              <a:t>per year</a:t>
            </a:r>
            <a:r>
              <a:rPr lang="en-US" dirty="0" smtClean="0"/>
              <a:t>.</a:t>
            </a:r>
            <a:endParaRPr lang="en-US" dirty="0"/>
          </a:p>
          <a:p>
            <a:r>
              <a:rPr lang="en-US" dirty="0" smtClean="0"/>
              <a:t>Energy </a:t>
            </a:r>
            <a:r>
              <a:rPr lang="en-US" dirty="0"/>
              <a:t>consumption in the other </a:t>
            </a:r>
            <a:r>
              <a:rPr lang="en-US" dirty="0" smtClean="0"/>
              <a:t>energy-intensive </a:t>
            </a:r>
            <a:r>
              <a:rPr lang="en-US" dirty="0"/>
              <a:t>industries in the United States remains relatively flat during the projection period, growing </a:t>
            </a:r>
            <a:r>
              <a:rPr lang="en-US" dirty="0" smtClean="0"/>
              <a:t>on average 0.3% </a:t>
            </a:r>
            <a:r>
              <a:rPr lang="en-US" dirty="0"/>
              <a:t>per </a:t>
            </a:r>
            <a:r>
              <a:rPr lang="en-US" dirty="0" smtClean="0"/>
              <a:t>year</a:t>
            </a:r>
            <a:r>
              <a:rPr lang="en-US" dirty="0"/>
              <a:t>.</a:t>
            </a:r>
            <a:r>
              <a:rPr lang="en-US" dirty="0" smtClean="0"/>
              <a:t> Energy consumption </a:t>
            </a:r>
            <a:r>
              <a:rPr lang="en-US" dirty="0"/>
              <a:t>in the iron and steel industry </a:t>
            </a:r>
            <a:r>
              <a:rPr lang="en-US" dirty="0" smtClean="0"/>
              <a:t>declines by 19% during the projection period, energy consumption in the paper industry increases by </a:t>
            </a:r>
            <a:r>
              <a:rPr lang="en-US" dirty="0"/>
              <a:t>11%, and </a:t>
            </a:r>
            <a:r>
              <a:rPr lang="en-US" dirty="0" smtClean="0"/>
              <a:t>energy consumption in the cement and lime industry consumption stays relatively flat.</a:t>
            </a:r>
            <a:endParaRPr lang="en-US" dirty="0"/>
          </a:p>
          <a:p>
            <a:endParaRPr lang="en-US" dirty="0"/>
          </a:p>
        </p:txBody>
      </p:sp>
      <p:sp>
        <p:nvSpPr>
          <p:cNvPr id="8" name="Title 7"/>
          <p:cNvSpPr>
            <a:spLocks noGrp="1"/>
          </p:cNvSpPr>
          <p:nvPr>
            <p:ph type="title"/>
          </p:nvPr>
        </p:nvSpPr>
        <p:spPr/>
        <p:txBody>
          <a:bodyPr/>
          <a:lstStyle/>
          <a:p>
            <a:r>
              <a:rPr lang="en-US" dirty="0"/>
              <a:t>—and bulk chemicals and nonmanufacturing are the fastest-growing </a:t>
            </a:r>
            <a:r>
              <a:rPr lang="en-US" dirty="0" smtClean="0"/>
              <a:t>industries in the sector</a:t>
            </a:r>
            <a:endParaRPr lang="en-US" dirty="0"/>
          </a:p>
        </p:txBody>
      </p:sp>
      <p:sp>
        <p:nvSpPr>
          <p:cNvPr id="2" name="Slide Number Placeholder 1"/>
          <p:cNvSpPr>
            <a:spLocks noGrp="1"/>
          </p:cNvSpPr>
          <p:nvPr>
            <p:ph type="sldNum" sz="quarter" idx="4"/>
          </p:nvPr>
        </p:nvSpPr>
        <p:spPr/>
        <p:txBody>
          <a:bodyPr/>
          <a:lstStyle/>
          <a:p>
            <a:fld id="{2D80C5C9-96E0-47EC-B500-37C5FE284639}" type="slidenum">
              <a:rPr lang="en-US" smtClean="0"/>
              <a:pPr/>
              <a:t>6</a:t>
            </a:fld>
            <a:endParaRPr lang="en-US" dirty="0"/>
          </a:p>
        </p:txBody>
      </p:sp>
      <p:grpSp>
        <p:nvGrpSpPr>
          <p:cNvPr id="11" name="Group 10"/>
          <p:cNvGrpSpPr/>
          <p:nvPr/>
        </p:nvGrpSpPr>
        <p:grpSpPr>
          <a:xfrm>
            <a:off x="349653" y="-1019"/>
            <a:ext cx="11564435" cy="531720"/>
            <a:chOff x="349653" y="-1019"/>
            <a:chExt cx="11564435" cy="531720"/>
          </a:xfrm>
        </p:grpSpPr>
        <p:pic>
          <p:nvPicPr>
            <p:cNvPr id="23" name="Picture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29" name="Picture 28"/>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29221822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In </a:t>
            </a:r>
            <a:r>
              <a:rPr lang="en-US" dirty="0"/>
              <a:t>the AEO2020</a:t>
            </a:r>
            <a:r>
              <a:rPr lang="en-US" dirty="0" smtClean="0"/>
              <a:t> Reference </a:t>
            </a:r>
            <a:r>
              <a:rPr lang="en-US" dirty="0"/>
              <a:t>case, energy intensities decline in </a:t>
            </a:r>
            <a:r>
              <a:rPr lang="en-US" dirty="0" smtClean="0"/>
              <a:t>most heavy industries—</a:t>
            </a:r>
            <a:br>
              <a:rPr lang="en-US" dirty="0" smtClean="0"/>
            </a:br>
            <a:endParaRPr lang="en-US" dirty="0">
              <a:solidFill>
                <a:srgbClr val="FF0000"/>
              </a:solidFill>
            </a:endParaRPr>
          </a:p>
        </p:txBody>
      </p:sp>
      <p:sp>
        <p:nvSpPr>
          <p:cNvPr id="2" name="Slide Number Placeholder 1"/>
          <p:cNvSpPr>
            <a:spLocks noGrp="1"/>
          </p:cNvSpPr>
          <p:nvPr>
            <p:ph type="sldNum" sz="quarter" idx="4"/>
          </p:nvPr>
        </p:nvSpPr>
        <p:spPr/>
        <p:txBody>
          <a:bodyPr/>
          <a:lstStyle/>
          <a:p>
            <a:fld id="{2D80C5C9-96E0-47EC-B500-37C5FE284639}" type="slidenum">
              <a:rPr lang="en-US" smtClean="0"/>
              <a:pPr/>
              <a:t>7</a:t>
            </a:fld>
            <a:endParaRPr lang="en-US" dirty="0"/>
          </a:p>
        </p:txBody>
      </p:sp>
      <p:grpSp>
        <p:nvGrpSpPr>
          <p:cNvPr id="11" name="Group 10"/>
          <p:cNvGrpSpPr/>
          <p:nvPr/>
        </p:nvGrpSpPr>
        <p:grpSpPr>
          <a:xfrm>
            <a:off x="339164" y="0"/>
            <a:ext cx="11564435" cy="531720"/>
            <a:chOff x="349653" y="-1019"/>
            <a:chExt cx="11564435" cy="531720"/>
          </a:xfrm>
        </p:grpSpPr>
        <p:pic>
          <p:nvPicPr>
            <p:cNvPr id="23" name="Picture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29" name="Picture 2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16" name="Content Placeholder 18"/>
          <p:cNvGraphicFramePr>
            <a:graphicFrameLocks/>
          </p:cNvGraphicFramePr>
          <p:nvPr>
            <p:extLst/>
          </p:nvPr>
        </p:nvGraphicFramePr>
        <p:xfrm>
          <a:off x="6318326" y="2093594"/>
          <a:ext cx="5590340" cy="3892599"/>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20" name="Content Placeholder 10"/>
          <p:cNvGraphicFramePr>
            <a:graphicFrameLocks/>
          </p:cNvGraphicFramePr>
          <p:nvPr>
            <p:extLst/>
          </p:nvPr>
        </p:nvGraphicFramePr>
        <p:xfrm>
          <a:off x="309094" y="2099414"/>
          <a:ext cx="6069460" cy="3917313"/>
        </p:xfrm>
        <a:graphic>
          <a:graphicData uri="http://schemas.openxmlformats.org/drawingml/2006/chart">
            <c:chart xmlns:c="http://schemas.openxmlformats.org/drawingml/2006/chart" xmlns:r="http://schemas.openxmlformats.org/officeDocument/2006/relationships" r:id="rId11"/>
          </a:graphicData>
        </a:graphic>
      </p:graphicFrame>
      <p:sp>
        <p:nvSpPr>
          <p:cNvPr id="18" name="Rectangle 17"/>
          <p:cNvSpPr/>
          <p:nvPr/>
        </p:nvSpPr>
        <p:spPr>
          <a:xfrm>
            <a:off x="719106" y="1349624"/>
            <a:ext cx="5319304" cy="523220"/>
          </a:xfrm>
          <a:prstGeom prst="rect">
            <a:avLst/>
          </a:prstGeom>
        </p:spPr>
        <p:txBody>
          <a:bodyPr wrap="square">
            <a:spAutoFit/>
          </a:bodyPr>
          <a:lstStyle/>
          <a:p>
            <a:r>
              <a:rPr lang="en-US" sz="1400" b="1" dirty="0" smtClean="0"/>
              <a:t>Energy intensity by subsector (</a:t>
            </a:r>
            <a:r>
              <a:rPr lang="en-US" sz="1400" b="1" dirty="0"/>
              <a:t>AEO2020 </a:t>
            </a:r>
            <a:r>
              <a:rPr lang="en-US" sz="1400" b="1" dirty="0" smtClean="0"/>
              <a:t>Reference case)</a:t>
            </a:r>
          </a:p>
          <a:p>
            <a:r>
              <a:rPr lang="en-US" sz="1400" dirty="0"/>
              <a:t>trillion British thermal units per billion 2012 dollar </a:t>
            </a:r>
            <a:r>
              <a:rPr lang="en-US" sz="1400" dirty="0" smtClean="0"/>
              <a:t>shipments</a:t>
            </a:r>
            <a:endParaRPr lang="en-US" sz="1400" i="1" dirty="0">
              <a:solidFill>
                <a:srgbClr val="333333"/>
              </a:solidFill>
              <a:latin typeface="Times New Roman" charset="0"/>
              <a:ea typeface="Times New Roman" charset="0"/>
              <a:cs typeface="Times New Roman" charset="0"/>
            </a:endParaRPr>
          </a:p>
        </p:txBody>
      </p:sp>
      <p:sp>
        <p:nvSpPr>
          <p:cNvPr id="19" name="Rectangle 18"/>
          <p:cNvSpPr/>
          <p:nvPr/>
        </p:nvSpPr>
        <p:spPr>
          <a:xfrm>
            <a:off x="6872696" y="1349624"/>
            <a:ext cx="5319304" cy="523220"/>
          </a:xfrm>
          <a:prstGeom prst="rect">
            <a:avLst/>
          </a:prstGeom>
        </p:spPr>
        <p:txBody>
          <a:bodyPr wrap="square">
            <a:spAutoFit/>
          </a:bodyPr>
          <a:lstStyle/>
          <a:p>
            <a:r>
              <a:rPr lang="en-US" sz="1400" b="1" dirty="0" smtClean="0"/>
              <a:t>Energy-intensive manufacturing (</a:t>
            </a:r>
            <a:r>
              <a:rPr lang="en-US" sz="1400" b="1" dirty="0"/>
              <a:t>AEO2020 Reference </a:t>
            </a:r>
            <a:r>
              <a:rPr lang="en-US" sz="1400" b="1" dirty="0" smtClean="0"/>
              <a:t>case)</a:t>
            </a:r>
          </a:p>
          <a:p>
            <a:r>
              <a:rPr lang="en-US" sz="1400" dirty="0"/>
              <a:t>trillion British thermal units per billion 2012 dollar </a:t>
            </a:r>
            <a:r>
              <a:rPr lang="en-US" sz="1400" dirty="0" smtClean="0"/>
              <a:t>shipments</a:t>
            </a:r>
            <a:endParaRPr lang="en-US" sz="1400" i="1" dirty="0">
              <a:solidFill>
                <a:srgbClr val="333333"/>
              </a:solidFill>
              <a:latin typeface="Times New Roman" charset="0"/>
              <a:ea typeface="Times New Roman" charset="0"/>
              <a:cs typeface="Times New Roman" charset="0"/>
            </a:endParaRPr>
          </a:p>
        </p:txBody>
      </p:sp>
      <p:grpSp>
        <p:nvGrpSpPr>
          <p:cNvPr id="4" name="Group 3"/>
          <p:cNvGrpSpPr/>
          <p:nvPr/>
        </p:nvGrpSpPr>
        <p:grpSpPr>
          <a:xfrm>
            <a:off x="593222" y="2232212"/>
            <a:ext cx="2600400" cy="3158507"/>
            <a:chOff x="5752686" y="1143000"/>
            <a:chExt cx="2600400" cy="3158507"/>
          </a:xfrm>
        </p:grpSpPr>
        <p:sp>
          <p:nvSpPr>
            <p:cNvPr id="22" name="TextBox 1"/>
            <p:cNvSpPr txBox="1"/>
            <p:nvPr/>
          </p:nvSpPr>
          <p:spPr>
            <a:xfrm>
              <a:off x="5752686" y="1143000"/>
              <a:ext cx="2600400" cy="315850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sz="1400" b="0" dirty="0" smtClean="0"/>
                <a:t>total industry</a:t>
              </a:r>
            </a:p>
            <a:p>
              <a:pPr algn="l"/>
              <a:endParaRPr lang="en-US" sz="1400" b="0" dirty="0" smtClean="0"/>
            </a:p>
            <a:p>
              <a:pPr algn="l"/>
              <a:endParaRPr lang="en-US" sz="1400" b="0" dirty="0"/>
            </a:p>
            <a:p>
              <a:pPr algn="l">
                <a:spcBef>
                  <a:spcPts val="600"/>
                </a:spcBef>
              </a:pPr>
              <a:r>
                <a:rPr lang="en-US" sz="1400" b="0" dirty="0" smtClean="0"/>
                <a:t>     manufacturing </a:t>
              </a:r>
            </a:p>
            <a:p>
              <a:pPr algn="l"/>
              <a:endParaRPr lang="en-US" sz="1400" b="0" dirty="0"/>
            </a:p>
            <a:p>
              <a:pPr algn="l"/>
              <a:endParaRPr lang="en-US" sz="1400" b="0" dirty="0" smtClean="0"/>
            </a:p>
            <a:p>
              <a:pPr algn="l"/>
              <a:r>
                <a:rPr lang="en-US" sz="1400" b="0" dirty="0" smtClean="0"/>
                <a:t>         energy-intensive   </a:t>
              </a:r>
            </a:p>
            <a:p>
              <a:pPr algn="l"/>
              <a:r>
                <a:rPr lang="en-US" sz="1400" dirty="0"/>
                <a:t> </a:t>
              </a:r>
              <a:r>
                <a:rPr lang="en-US" sz="1400" dirty="0" smtClean="0"/>
                <a:t>        </a:t>
              </a:r>
              <a:r>
                <a:rPr lang="en-US" sz="1400" b="0" dirty="0" smtClean="0"/>
                <a:t>manufacturing</a:t>
              </a:r>
            </a:p>
            <a:p>
              <a:pPr algn="l"/>
              <a:endParaRPr lang="en-US" sz="1400" b="0" dirty="0"/>
            </a:p>
            <a:p>
              <a:pPr algn="l">
                <a:spcBef>
                  <a:spcPts val="400"/>
                </a:spcBef>
              </a:pPr>
              <a:r>
                <a:rPr lang="en-US" sz="1400" b="0" dirty="0" smtClean="0"/>
                <a:t>         non-energy intensive</a:t>
              </a:r>
            </a:p>
            <a:p>
              <a:pPr algn="l"/>
              <a:r>
                <a:rPr lang="en-US" sz="1400" dirty="0"/>
                <a:t> </a:t>
              </a:r>
              <a:r>
                <a:rPr lang="en-US" sz="1400" dirty="0" smtClean="0"/>
                <a:t>        manufacturing</a:t>
              </a:r>
            </a:p>
            <a:p>
              <a:pPr algn="l"/>
              <a:endParaRPr lang="en-US" sz="1400" b="0" dirty="0" smtClean="0"/>
            </a:p>
            <a:p>
              <a:pPr algn="l">
                <a:spcBef>
                  <a:spcPts val="900"/>
                </a:spcBef>
              </a:pPr>
              <a:r>
                <a:rPr lang="en-US" sz="1400" b="0" dirty="0" smtClean="0"/>
                <a:t>     non-manufacturing</a:t>
              </a:r>
              <a:endParaRPr lang="en-US" sz="1400" b="0" dirty="0"/>
            </a:p>
          </p:txBody>
        </p:sp>
        <p:sp>
          <p:nvSpPr>
            <p:cNvPr id="30" name="Left Bracket 29"/>
            <p:cNvSpPr/>
            <p:nvPr/>
          </p:nvSpPr>
          <p:spPr>
            <a:xfrm>
              <a:off x="5941580" y="2032507"/>
              <a:ext cx="92370" cy="2057400"/>
            </a:xfrm>
            <a:prstGeom prst="leftBracket">
              <a:avLst/>
            </a:prstGeom>
            <a:solidFill>
              <a:schemeClr val="bg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3" name="Left Bracket 32"/>
            <p:cNvSpPr/>
            <p:nvPr/>
          </p:nvSpPr>
          <p:spPr>
            <a:xfrm>
              <a:off x="6185444" y="2753541"/>
              <a:ext cx="79094" cy="731520"/>
            </a:xfrm>
            <a:prstGeom prst="leftBracket">
              <a:avLst/>
            </a:prstGeom>
            <a:solidFill>
              <a:schemeClr val="bg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34" name="Straight Connector 33"/>
            <p:cNvCxnSpPr/>
            <p:nvPr/>
          </p:nvCxnSpPr>
          <p:spPr>
            <a:xfrm>
              <a:off x="6185444" y="2355070"/>
              <a:ext cx="0" cy="411480"/>
            </a:xfrm>
            <a:prstGeom prst="line">
              <a:avLst/>
            </a:prstGeom>
            <a:ln>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5941580" y="1582119"/>
              <a:ext cx="0" cy="457200"/>
            </a:xfrm>
            <a:prstGeom prst="line">
              <a:avLst/>
            </a:prstGeom>
            <a:ln>
              <a:solidFill>
                <a:schemeClr val="tx1"/>
              </a:solidFill>
              <a:headEnd type="triangle"/>
            </a:ln>
          </p:spPr>
          <p:style>
            <a:lnRef idx="1">
              <a:schemeClr val="accent1"/>
            </a:lnRef>
            <a:fillRef idx="0">
              <a:schemeClr val="accent1"/>
            </a:fillRef>
            <a:effectRef idx="0">
              <a:schemeClr val="accent1"/>
            </a:effectRef>
            <a:fontRef idx="minor">
              <a:schemeClr val="tx1"/>
            </a:fontRef>
          </p:style>
        </p:cxnSp>
      </p:grpSp>
      <p:cxnSp>
        <p:nvCxnSpPr>
          <p:cNvPr id="36" name="Straight Connector 35"/>
          <p:cNvCxnSpPr/>
          <p:nvPr/>
        </p:nvCxnSpPr>
        <p:spPr>
          <a:xfrm>
            <a:off x="2871157" y="2788891"/>
            <a:ext cx="3200400"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2871157" y="3465547"/>
            <a:ext cx="32004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2871157" y="4878243"/>
            <a:ext cx="32004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2871157" y="5543281"/>
            <a:ext cx="3200400"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24587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2"/>
          </p:nvPr>
        </p:nvSpPr>
        <p:spPr/>
        <p:txBody>
          <a:bodyPr/>
          <a:lstStyle/>
          <a:p>
            <a:r>
              <a:rPr lang="en-US" dirty="0" smtClean="0"/>
              <a:t>Energy </a:t>
            </a:r>
            <a:r>
              <a:rPr lang="en-US" dirty="0"/>
              <a:t>intensity in the U.S. industrial sector (energy consumption per dollar of output) declines by </a:t>
            </a:r>
            <a:r>
              <a:rPr lang="en-US" dirty="0" smtClean="0"/>
              <a:t>0.4% </a:t>
            </a:r>
            <a:r>
              <a:rPr lang="en-US" dirty="0"/>
              <a:t>per year on average through 2050</a:t>
            </a:r>
            <a:r>
              <a:rPr lang="en-US" dirty="0" smtClean="0">
                <a:solidFill>
                  <a:srgbClr val="FF0000"/>
                </a:solidFill>
              </a:rPr>
              <a:t> </a:t>
            </a:r>
            <a:r>
              <a:rPr lang="en-US" dirty="0"/>
              <a:t>in the AEO2020 Reference case. In manufacturing, energy intensity declines </a:t>
            </a:r>
            <a:r>
              <a:rPr lang="en-US" dirty="0" smtClean="0"/>
              <a:t>0.5% </a:t>
            </a:r>
            <a:r>
              <a:rPr lang="en-US" dirty="0"/>
              <a:t>per year through the projection period as a result of </a:t>
            </a:r>
            <a:r>
              <a:rPr lang="en-US" dirty="0" smtClean="0"/>
              <a:t>the increased </a:t>
            </a:r>
            <a:r>
              <a:rPr lang="en-US" dirty="0"/>
              <a:t>energy efficiency of new capital equipment and the faster </a:t>
            </a:r>
            <a:r>
              <a:rPr lang="en-US" dirty="0" smtClean="0"/>
              <a:t>growth </a:t>
            </a:r>
            <a:r>
              <a:rPr lang="en-US" dirty="0"/>
              <a:t>rate in non-energy-intensive manufacturing industries relative to energy-intensive manufacturing industries</a:t>
            </a:r>
            <a:r>
              <a:rPr lang="en-US" dirty="0" smtClean="0"/>
              <a:t>.</a:t>
            </a:r>
          </a:p>
          <a:p>
            <a:r>
              <a:rPr lang="en-US" dirty="0" smtClean="0"/>
              <a:t>Energy </a:t>
            </a:r>
            <a:r>
              <a:rPr lang="en-US" dirty="0"/>
              <a:t>intensities </a:t>
            </a:r>
            <a:r>
              <a:rPr lang="en-US" dirty="0" smtClean="0"/>
              <a:t>in the </a:t>
            </a:r>
            <a:r>
              <a:rPr lang="en-US" dirty="0"/>
              <a:t>refining </a:t>
            </a:r>
            <a:r>
              <a:rPr lang="en-US" dirty="0" smtClean="0"/>
              <a:t>sector and </a:t>
            </a:r>
            <a:r>
              <a:rPr lang="en-US" dirty="0"/>
              <a:t>in </a:t>
            </a:r>
            <a:r>
              <a:rPr lang="en-US" dirty="0" smtClean="0"/>
              <a:t>the bulk chemical </a:t>
            </a:r>
            <a:r>
              <a:rPr lang="en-US" dirty="0"/>
              <a:t>heat and power </a:t>
            </a:r>
            <a:r>
              <a:rPr lang="en-US" dirty="0" smtClean="0"/>
              <a:t>sector both </a:t>
            </a:r>
            <a:r>
              <a:rPr lang="en-US" dirty="0"/>
              <a:t>increase as relatively low-cost natural gas increases </a:t>
            </a:r>
            <a:r>
              <a:rPr lang="en-US" dirty="0" smtClean="0"/>
              <a:t>production of lower-value commodities.</a:t>
            </a:r>
          </a:p>
          <a:p>
            <a:pPr lvl="0"/>
            <a:r>
              <a:rPr lang="en-US" dirty="0"/>
              <a:t>Higher energy intensities in the </a:t>
            </a:r>
            <a:r>
              <a:rPr lang="en-US" dirty="0" smtClean="0"/>
              <a:t>refining sector </a:t>
            </a:r>
            <a:r>
              <a:rPr lang="en-US" dirty="0"/>
              <a:t>and bulk chemical </a:t>
            </a:r>
            <a:r>
              <a:rPr lang="en-US" dirty="0" smtClean="0"/>
              <a:t>sector </a:t>
            </a:r>
            <a:r>
              <a:rPr lang="en-US" dirty="0"/>
              <a:t>are offset by efficiency improvements in other energy-intensive industries, such as food (0.7% per year decline in energy intensity), glass (0.8% </a:t>
            </a:r>
            <a:r>
              <a:rPr lang="en-US" dirty="0" smtClean="0"/>
              <a:t>decline per </a:t>
            </a:r>
            <a:r>
              <a:rPr lang="en-US" dirty="0"/>
              <a:t>year), and cement and lime (1.3% </a:t>
            </a:r>
            <a:r>
              <a:rPr lang="en-US" dirty="0" smtClean="0"/>
              <a:t>decline per </a:t>
            </a:r>
            <a:r>
              <a:rPr lang="en-US" dirty="0"/>
              <a:t>year</a:t>
            </a:r>
            <a:r>
              <a:rPr lang="en-US" dirty="0" smtClean="0"/>
              <a:t>). </a:t>
            </a:r>
            <a:r>
              <a:rPr lang="en-US" dirty="0"/>
              <a:t>The net result is an overall 2% decline in energy intensity for the energy-intensive manufacturing industries sector during the projection period.</a:t>
            </a:r>
          </a:p>
          <a:p>
            <a:r>
              <a:rPr lang="en-US" dirty="0" smtClean="0"/>
              <a:t>For </a:t>
            </a:r>
            <a:r>
              <a:rPr lang="en-US" dirty="0"/>
              <a:t>some industries, large amounts of combined heat and power generation (CHP) may mask some efficiency gains. </a:t>
            </a:r>
            <a:r>
              <a:rPr lang="en-US" dirty="0" smtClean="0"/>
              <a:t>EIA includes CHP </a:t>
            </a:r>
            <a:r>
              <a:rPr lang="en-US" dirty="0"/>
              <a:t>generation losses </a:t>
            </a:r>
            <a:r>
              <a:rPr lang="en-US" dirty="0" smtClean="0"/>
              <a:t>in </a:t>
            </a:r>
            <a:r>
              <a:rPr lang="en-US" dirty="0"/>
              <a:t>industry energy </a:t>
            </a:r>
            <a:r>
              <a:rPr lang="en-US" dirty="0" smtClean="0"/>
              <a:t>consumption. Purchased </a:t>
            </a:r>
            <a:r>
              <a:rPr lang="en-US" dirty="0"/>
              <a:t>electricity generation losses </a:t>
            </a:r>
            <a:r>
              <a:rPr lang="en-US" dirty="0" smtClean="0"/>
              <a:t>are accounted for in </a:t>
            </a:r>
            <a:r>
              <a:rPr lang="en-US" dirty="0"/>
              <a:t>the electricity sector.</a:t>
            </a:r>
          </a:p>
          <a:p>
            <a:pPr marL="0" indent="0">
              <a:buNone/>
            </a:pPr>
            <a:endParaRPr lang="en-US" dirty="0"/>
          </a:p>
        </p:txBody>
      </p:sp>
      <p:sp>
        <p:nvSpPr>
          <p:cNvPr id="8" name="Title 7"/>
          <p:cNvSpPr>
            <a:spLocks noGrp="1"/>
          </p:cNvSpPr>
          <p:nvPr>
            <p:ph type="title"/>
          </p:nvPr>
        </p:nvSpPr>
        <p:spPr/>
        <p:txBody>
          <a:bodyPr/>
          <a:lstStyle/>
          <a:p>
            <a:r>
              <a:rPr lang="en-US" dirty="0"/>
              <a:t>—reflecting </a:t>
            </a:r>
            <a:r>
              <a:rPr lang="en-US" dirty="0" smtClean="0"/>
              <a:t>industrial capital stock turnover and adoption of new</a:t>
            </a:r>
            <a:r>
              <a:rPr lang="en-US" dirty="0"/>
              <a:t>, more energy-efficient </a:t>
            </a:r>
            <a:r>
              <a:rPr lang="en-US" dirty="0" smtClean="0"/>
              <a:t>technologies</a:t>
            </a:r>
            <a:endParaRPr lang="en-US" dirty="0"/>
          </a:p>
        </p:txBody>
      </p:sp>
      <p:sp>
        <p:nvSpPr>
          <p:cNvPr id="2" name="Slide Number Placeholder 1"/>
          <p:cNvSpPr>
            <a:spLocks noGrp="1"/>
          </p:cNvSpPr>
          <p:nvPr>
            <p:ph type="sldNum" sz="quarter" idx="4"/>
          </p:nvPr>
        </p:nvSpPr>
        <p:spPr/>
        <p:txBody>
          <a:bodyPr/>
          <a:lstStyle/>
          <a:p>
            <a:fld id="{2D80C5C9-96E0-47EC-B500-37C5FE284639}" type="slidenum">
              <a:rPr lang="en-US" smtClean="0"/>
              <a:pPr/>
              <a:t>8</a:t>
            </a:fld>
            <a:endParaRPr lang="en-US" dirty="0"/>
          </a:p>
        </p:txBody>
      </p:sp>
      <p:grpSp>
        <p:nvGrpSpPr>
          <p:cNvPr id="11" name="Group 10"/>
          <p:cNvGrpSpPr/>
          <p:nvPr/>
        </p:nvGrpSpPr>
        <p:grpSpPr>
          <a:xfrm>
            <a:off x="349653" y="-1019"/>
            <a:ext cx="11564435" cy="531720"/>
            <a:chOff x="349653" y="-1019"/>
            <a:chExt cx="11564435" cy="531720"/>
          </a:xfrm>
        </p:grpSpPr>
        <p:pic>
          <p:nvPicPr>
            <p:cNvPr id="23" name="Picture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29" name="Picture 28"/>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16385642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AEO2020 </a:t>
            </a:r>
            <a:r>
              <a:rPr lang="en-US" dirty="0"/>
              <a:t>Reference </a:t>
            </a:r>
            <a:r>
              <a:rPr lang="en-US" dirty="0" smtClean="0"/>
              <a:t>case </a:t>
            </a:r>
            <a:r>
              <a:rPr lang="en-US" dirty="0"/>
              <a:t>energy </a:t>
            </a:r>
            <a:r>
              <a:rPr lang="en-US" dirty="0" smtClean="0"/>
              <a:t>consumption by fuel varies across energy-intensive industries— </a:t>
            </a:r>
            <a:endParaRPr lang="en-US" dirty="0">
              <a:solidFill>
                <a:srgbClr val="FF0000"/>
              </a:solidFill>
            </a:endParaRPr>
          </a:p>
        </p:txBody>
      </p:sp>
      <p:sp>
        <p:nvSpPr>
          <p:cNvPr id="2" name="Slide Number Placeholder 1"/>
          <p:cNvSpPr>
            <a:spLocks noGrp="1"/>
          </p:cNvSpPr>
          <p:nvPr>
            <p:ph type="sldNum" sz="quarter" idx="4"/>
          </p:nvPr>
        </p:nvSpPr>
        <p:spPr>
          <a:xfrm>
            <a:off x="11460485" y="6460150"/>
            <a:ext cx="523707" cy="365125"/>
          </a:xfrm>
        </p:spPr>
        <p:txBody>
          <a:bodyPr/>
          <a:lstStyle/>
          <a:p>
            <a:fld id="{2D80C5C9-96E0-47EC-B500-37C5FE284639}" type="slidenum">
              <a:rPr lang="en-US" smtClean="0"/>
              <a:pPr/>
              <a:t>9</a:t>
            </a:fld>
            <a:endParaRPr lang="en-US" dirty="0"/>
          </a:p>
        </p:txBody>
      </p:sp>
      <p:grpSp>
        <p:nvGrpSpPr>
          <p:cNvPr id="11" name="Group 10"/>
          <p:cNvGrpSpPr/>
          <p:nvPr/>
        </p:nvGrpSpPr>
        <p:grpSpPr>
          <a:xfrm>
            <a:off x="349653" y="-1019"/>
            <a:ext cx="11564435" cy="531720"/>
            <a:chOff x="349653" y="-1019"/>
            <a:chExt cx="11564435" cy="531720"/>
          </a:xfrm>
        </p:grpSpPr>
        <p:pic>
          <p:nvPicPr>
            <p:cNvPr id="23" name="Picture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29" name="Picture 28"/>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
        <p:nvSpPr>
          <p:cNvPr id="33" name="Rectangle 32"/>
          <p:cNvSpPr/>
          <p:nvPr/>
        </p:nvSpPr>
        <p:spPr>
          <a:xfrm>
            <a:off x="2159135" y="5841361"/>
            <a:ext cx="9500895" cy="523220"/>
          </a:xfrm>
          <a:prstGeom prst="rect">
            <a:avLst/>
          </a:prstGeom>
        </p:spPr>
        <p:txBody>
          <a:bodyPr wrap="square">
            <a:spAutoFit/>
          </a:bodyPr>
          <a:lstStyle/>
          <a:p>
            <a:pPr eaLnBrk="0" hangingPunct="0"/>
            <a:r>
              <a:rPr lang="en-US" sz="1400" b="1" dirty="0" smtClean="0">
                <a:solidFill>
                  <a:srgbClr val="0096D7"/>
                </a:solidFill>
                <a:ea typeface="Times New Roman" charset="0"/>
                <a:cs typeface="Times New Roman" charset="0"/>
              </a:rPr>
              <a:t>natural gas                  </a:t>
            </a:r>
            <a:r>
              <a:rPr lang="en-US" sz="1400" b="1" dirty="0" smtClean="0"/>
              <a:t>distillate </a:t>
            </a:r>
            <a:r>
              <a:rPr lang="en-US" sz="1400" b="1" dirty="0"/>
              <a:t>and residual fuel </a:t>
            </a:r>
            <a:r>
              <a:rPr lang="en-US" sz="1400" b="1" dirty="0" smtClean="0"/>
              <a:t>oils</a:t>
            </a:r>
            <a:r>
              <a:rPr lang="en-US" sz="1400" b="1" dirty="0" smtClean="0">
                <a:solidFill>
                  <a:srgbClr val="0096D7"/>
                </a:solidFill>
                <a:ea typeface="Times New Roman" charset="0"/>
                <a:cs typeface="Times New Roman" charset="0"/>
              </a:rPr>
              <a:t>                                          </a:t>
            </a:r>
            <a:r>
              <a:rPr lang="en-US" sz="1400" b="1" dirty="0" smtClean="0">
                <a:solidFill>
                  <a:schemeClr val="bg1">
                    <a:lumMod val="65000"/>
                  </a:schemeClr>
                </a:solidFill>
                <a:ea typeface="Times New Roman" charset="0"/>
                <a:cs typeface="Times New Roman" charset="0"/>
              </a:rPr>
              <a:t>coal</a:t>
            </a:r>
            <a:r>
              <a:rPr lang="en-US" sz="1400" b="1" dirty="0" smtClean="0">
                <a:solidFill>
                  <a:srgbClr val="7F7F7F"/>
                </a:solidFill>
                <a:ea typeface="Times New Roman" charset="0"/>
                <a:cs typeface="Times New Roman" charset="0"/>
              </a:rPr>
              <a:t>             </a:t>
            </a:r>
            <a:r>
              <a:rPr lang="en-US" sz="1400" b="1" kern="0" dirty="0" smtClean="0">
                <a:solidFill>
                  <a:srgbClr val="FFC702"/>
                </a:solidFill>
                <a:ea typeface="Times New Roman" charset="0"/>
                <a:cs typeface="Times New Roman" charset="0"/>
              </a:rPr>
              <a:t>purchased </a:t>
            </a:r>
            <a:r>
              <a:rPr lang="en-US" sz="1400" b="1" kern="0" dirty="0">
                <a:solidFill>
                  <a:srgbClr val="FFC702"/>
                </a:solidFill>
                <a:ea typeface="Times New Roman" charset="0"/>
                <a:cs typeface="Times New Roman" charset="0"/>
              </a:rPr>
              <a:t>electricity</a:t>
            </a:r>
          </a:p>
          <a:p>
            <a:pPr eaLnBrk="0" hangingPunct="0"/>
            <a:r>
              <a:rPr lang="en-US" sz="1400" b="1" dirty="0" smtClean="0">
                <a:solidFill>
                  <a:schemeClr val="accent2"/>
                </a:solidFill>
                <a:ea typeface="Times New Roman" charset="0"/>
                <a:cs typeface="Times New Roman" charset="0"/>
              </a:rPr>
              <a:t>           petroleum </a:t>
            </a:r>
            <a:r>
              <a:rPr lang="en-US" sz="1400" b="1" dirty="0">
                <a:solidFill>
                  <a:schemeClr val="accent2"/>
                </a:solidFill>
                <a:ea typeface="Times New Roman" charset="0"/>
                <a:cs typeface="Times New Roman" charset="0"/>
              </a:rPr>
              <a:t>products </a:t>
            </a:r>
            <a:r>
              <a:rPr lang="en-US" sz="1400" b="1" dirty="0" smtClean="0">
                <a:solidFill>
                  <a:schemeClr val="accent2"/>
                </a:solidFill>
                <a:ea typeface="Times New Roman" charset="0"/>
                <a:cs typeface="Times New Roman" charset="0"/>
              </a:rPr>
              <a:t>                            </a:t>
            </a:r>
            <a:r>
              <a:rPr lang="en-US" sz="1400" b="1" dirty="0" smtClean="0">
                <a:solidFill>
                  <a:schemeClr val="accent6"/>
                </a:solidFill>
              </a:rPr>
              <a:t>hydrocarbon gas liquids/propane</a:t>
            </a:r>
            <a:r>
              <a:rPr lang="en-US" sz="1400" b="1" dirty="0" smtClean="0">
                <a:solidFill>
                  <a:schemeClr val="accent3"/>
                </a:solidFill>
              </a:rPr>
              <a:t>       renewables</a:t>
            </a:r>
            <a:endParaRPr lang="en-US" sz="1050" b="1" dirty="0">
              <a:solidFill>
                <a:srgbClr val="0096D7"/>
              </a:solidFill>
              <a:ea typeface="Times New Roman" charset="0"/>
              <a:cs typeface="Times New Roman" charset="0"/>
            </a:endParaRPr>
          </a:p>
        </p:txBody>
      </p:sp>
      <p:sp>
        <p:nvSpPr>
          <p:cNvPr id="30" name="TextBox 1"/>
          <p:cNvSpPr txBox="1"/>
          <p:nvPr/>
        </p:nvSpPr>
        <p:spPr bwMode="auto">
          <a:xfrm>
            <a:off x="446003" y="1314470"/>
            <a:ext cx="10164332" cy="522538"/>
          </a:xfrm>
          <a:prstGeom prst="rect">
            <a:avLst/>
          </a:prstGeom>
          <a:noFill/>
          <a:ln w="9525">
            <a:noFill/>
            <a:miter lim="800000"/>
            <a:headEnd/>
            <a:tailEnd/>
          </a:ln>
        </p:spPr>
        <p:txBody>
          <a:bodyPr wrap="square" lIns="0" tIns="0" rIns="0"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eaLnBrk="1" fontAlgn="auto" latinLnBrk="0" hangingPunct="1"/>
            <a:r>
              <a:rPr lang="en-US" sz="1400" b="1" i="0" baseline="0" dirty="0">
                <a:effectLst/>
                <a:latin typeface="+mn-lt"/>
                <a:ea typeface="+mn-ea"/>
                <a:cs typeface="+mn-cs"/>
              </a:rPr>
              <a:t>Energy </a:t>
            </a:r>
            <a:r>
              <a:rPr lang="en-US" sz="1400" b="1" dirty="0" smtClean="0"/>
              <a:t>consumption </a:t>
            </a:r>
            <a:r>
              <a:rPr lang="en-US" sz="1400" b="1" i="0" baseline="0" dirty="0" smtClean="0">
                <a:effectLst/>
                <a:latin typeface="+mn-lt"/>
                <a:ea typeface="+mn-ea"/>
                <a:cs typeface="+mn-cs"/>
              </a:rPr>
              <a:t>by energy source shares and industry (</a:t>
            </a:r>
            <a:r>
              <a:rPr lang="en-US" sz="1400" b="1" dirty="0"/>
              <a:t>AEO2020 Reference </a:t>
            </a:r>
            <a:r>
              <a:rPr lang="en-US" sz="1400" b="1" i="0" dirty="0" smtClean="0">
                <a:effectLst/>
                <a:latin typeface="+mn-lt"/>
                <a:ea typeface="+mn-ea"/>
                <a:cs typeface="+mn-cs"/>
              </a:rPr>
              <a:t>case)</a:t>
            </a:r>
            <a:endParaRPr lang="en-US" sz="1400" dirty="0">
              <a:effectLst/>
            </a:endParaRPr>
          </a:p>
          <a:p>
            <a:r>
              <a:rPr lang="en-US" sz="1400" b="0" i="0" baseline="0" dirty="0" smtClean="0">
                <a:effectLst/>
                <a:latin typeface="+mn-lt"/>
                <a:ea typeface="+mn-ea"/>
                <a:cs typeface="+mn-cs"/>
              </a:rPr>
              <a:t>percent</a:t>
            </a:r>
            <a:endParaRPr lang="en-US" sz="1400" i="1" dirty="0">
              <a:solidFill>
                <a:srgbClr val="333333"/>
              </a:solidFill>
              <a:latin typeface="Times New Roman" charset="0"/>
              <a:ea typeface="Times New Roman" charset="0"/>
              <a:cs typeface="Times New Roman" charset="0"/>
            </a:endParaRPr>
          </a:p>
        </p:txBody>
      </p:sp>
      <p:sp>
        <p:nvSpPr>
          <p:cNvPr id="35" name="TextBox 1"/>
          <p:cNvSpPr txBox="1"/>
          <p:nvPr/>
        </p:nvSpPr>
        <p:spPr bwMode="auto">
          <a:xfrm rot="10800000" flipV="1">
            <a:off x="802386" y="1769496"/>
            <a:ext cx="1373066" cy="3760944"/>
          </a:xfrm>
          <a:prstGeom prst="rect">
            <a:avLst/>
          </a:prstGeom>
          <a:noFill/>
          <a:ln w="9525">
            <a:noFill/>
            <a:miter lim="800000"/>
            <a:headEnd/>
            <a:tailEnd/>
          </a:ln>
        </p:spPr>
        <p:txBody>
          <a:bodyPr wrap="square" lIns="0" tIns="0" rIns="0"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1400" b="1" dirty="0" smtClean="0"/>
              <a:t>food</a:t>
            </a:r>
          </a:p>
          <a:p>
            <a:pPr algn="r"/>
            <a:endParaRPr lang="en-US" sz="400" b="1" dirty="0" smtClean="0"/>
          </a:p>
          <a:p>
            <a:pPr algn="r"/>
            <a:endParaRPr lang="en-US" sz="1200" b="1" dirty="0" smtClean="0"/>
          </a:p>
          <a:p>
            <a:pPr algn="r"/>
            <a:r>
              <a:rPr lang="en-US" sz="1400" b="1" dirty="0" smtClean="0"/>
              <a:t>glass</a:t>
            </a:r>
            <a:endParaRPr lang="en-US" sz="1400" b="1" dirty="0"/>
          </a:p>
          <a:p>
            <a:pPr algn="r"/>
            <a:endParaRPr lang="en-US" sz="600" b="1" dirty="0" smtClean="0"/>
          </a:p>
          <a:p>
            <a:pPr algn="r"/>
            <a:endParaRPr lang="en-US" sz="1200" b="1" dirty="0"/>
          </a:p>
          <a:p>
            <a:pPr algn="r"/>
            <a:r>
              <a:rPr lang="en-US" sz="1400" b="1" dirty="0" smtClean="0"/>
              <a:t>aluminum</a:t>
            </a:r>
            <a:endParaRPr lang="en-US" sz="1400" b="1" dirty="0"/>
          </a:p>
          <a:p>
            <a:pPr algn="r"/>
            <a:endParaRPr lang="en-US" sz="800" b="1" dirty="0" smtClean="0"/>
          </a:p>
          <a:p>
            <a:pPr algn="r">
              <a:spcBef>
                <a:spcPts val="900"/>
              </a:spcBef>
            </a:pPr>
            <a:r>
              <a:rPr lang="en-US" sz="1400" b="1" dirty="0"/>
              <a:t>bulk chemicals</a:t>
            </a:r>
          </a:p>
          <a:p>
            <a:pPr algn="r"/>
            <a:r>
              <a:rPr lang="en-US" sz="1050" b="1" dirty="0" smtClean="0"/>
              <a:t>including </a:t>
            </a:r>
            <a:r>
              <a:rPr lang="en-US" sz="1050" b="1" dirty="0"/>
              <a:t>feedstocks</a:t>
            </a:r>
          </a:p>
          <a:p>
            <a:pPr algn="r"/>
            <a:endParaRPr lang="en-US" b="1" dirty="0"/>
          </a:p>
          <a:p>
            <a:pPr algn="r">
              <a:spcBef>
                <a:spcPts val="600"/>
              </a:spcBef>
            </a:pPr>
            <a:r>
              <a:rPr lang="en-US" sz="1400" b="1" dirty="0" smtClean="0"/>
              <a:t>iron and steel</a:t>
            </a:r>
            <a:endParaRPr lang="en-US" sz="1400" b="1" dirty="0"/>
          </a:p>
          <a:p>
            <a:pPr algn="r"/>
            <a:endParaRPr lang="en-US" sz="700" b="1" dirty="0" smtClean="0"/>
          </a:p>
          <a:p>
            <a:pPr algn="r"/>
            <a:endParaRPr lang="en-US" sz="300" b="1" dirty="0" smtClean="0"/>
          </a:p>
          <a:p>
            <a:pPr algn="r"/>
            <a:endParaRPr lang="en-US" sz="700" b="1" dirty="0"/>
          </a:p>
          <a:p>
            <a:pPr algn="r"/>
            <a:r>
              <a:rPr lang="en-US" sz="1400" b="1" dirty="0" smtClean="0"/>
              <a:t>paper</a:t>
            </a:r>
          </a:p>
          <a:p>
            <a:pPr algn="r"/>
            <a:endParaRPr lang="en-US" sz="1050" b="1" dirty="0" smtClean="0"/>
          </a:p>
          <a:p>
            <a:pPr algn="r"/>
            <a:endParaRPr lang="en-US" sz="400" b="1" dirty="0" smtClean="0"/>
          </a:p>
          <a:p>
            <a:pPr algn="r"/>
            <a:endParaRPr lang="en-US" sz="400" b="1" dirty="0" smtClean="0"/>
          </a:p>
          <a:p>
            <a:pPr algn="r"/>
            <a:r>
              <a:rPr lang="en-US" sz="1400" b="1" dirty="0" smtClean="0"/>
              <a:t>agriculture</a:t>
            </a:r>
          </a:p>
          <a:p>
            <a:pPr algn="r"/>
            <a:endParaRPr lang="en-US" sz="1000" b="1" dirty="0" smtClean="0"/>
          </a:p>
          <a:p>
            <a:pPr algn="r"/>
            <a:endParaRPr lang="en-US" sz="900" b="1" dirty="0" smtClean="0"/>
          </a:p>
          <a:p>
            <a:pPr algn="r"/>
            <a:r>
              <a:rPr lang="en-US" sz="1400" b="1" dirty="0" smtClean="0"/>
              <a:t>refining</a:t>
            </a:r>
            <a:endParaRPr lang="en-US" sz="1400" b="1" dirty="0"/>
          </a:p>
        </p:txBody>
      </p:sp>
      <p:graphicFrame>
        <p:nvGraphicFramePr>
          <p:cNvPr id="32" name="Content Placeholder 6"/>
          <p:cNvGraphicFramePr>
            <a:graphicFrameLocks/>
          </p:cNvGraphicFramePr>
          <p:nvPr>
            <p:extLst>
              <p:ext uri="{D42A27DB-BD31-4B8C-83A1-F6EECF244321}">
                <p14:modId xmlns:p14="http://schemas.microsoft.com/office/powerpoint/2010/main" val="218868347"/>
              </p:ext>
            </p:extLst>
          </p:nvPr>
        </p:nvGraphicFramePr>
        <p:xfrm>
          <a:off x="2020437" y="5125732"/>
          <a:ext cx="8999696" cy="813106"/>
        </p:xfrm>
        <a:graphic>
          <a:graphicData uri="http://schemas.openxmlformats.org/drawingml/2006/chart">
            <c:chart xmlns:c="http://schemas.openxmlformats.org/drawingml/2006/chart" xmlns:r="http://schemas.openxmlformats.org/officeDocument/2006/relationships" r:id="rId11"/>
          </a:graphicData>
        </a:graphic>
      </p:graphicFrame>
      <p:sp>
        <p:nvSpPr>
          <p:cNvPr id="3" name="TextBox 2"/>
          <p:cNvSpPr txBox="1"/>
          <p:nvPr/>
        </p:nvSpPr>
        <p:spPr>
          <a:xfrm>
            <a:off x="10892038" y="1634087"/>
            <a:ext cx="1027868" cy="523220"/>
          </a:xfrm>
          <a:prstGeom prst="rect">
            <a:avLst/>
          </a:prstGeom>
          <a:noFill/>
        </p:spPr>
        <p:txBody>
          <a:bodyPr wrap="square" rtlCol="0">
            <a:spAutoFit/>
          </a:bodyPr>
          <a:lstStyle/>
          <a:p>
            <a:r>
              <a:rPr lang="en-US" sz="1400" b="1" dirty="0" smtClean="0"/>
              <a:t>2019</a:t>
            </a:r>
          </a:p>
          <a:p>
            <a:r>
              <a:rPr lang="en-US" sz="1400" b="1" dirty="0" smtClean="0">
                <a:solidFill>
                  <a:schemeClr val="bg2">
                    <a:lumMod val="60000"/>
                    <a:lumOff val="40000"/>
                  </a:schemeClr>
                </a:solidFill>
              </a:rPr>
              <a:t>2050</a:t>
            </a:r>
            <a:endParaRPr lang="en-US" sz="1400" b="1" dirty="0">
              <a:solidFill>
                <a:schemeClr val="bg2">
                  <a:lumMod val="60000"/>
                  <a:lumOff val="40000"/>
                </a:schemeClr>
              </a:solidFill>
            </a:endParaRPr>
          </a:p>
        </p:txBody>
      </p:sp>
      <p:graphicFrame>
        <p:nvGraphicFramePr>
          <p:cNvPr id="52" name="Content Placeholder 6"/>
          <p:cNvGraphicFramePr>
            <a:graphicFrameLocks/>
          </p:cNvGraphicFramePr>
          <p:nvPr>
            <p:extLst>
              <p:ext uri="{D42A27DB-BD31-4B8C-83A1-F6EECF244321}">
                <p14:modId xmlns:p14="http://schemas.microsoft.com/office/powerpoint/2010/main" val="80442706"/>
              </p:ext>
            </p:extLst>
          </p:nvPr>
        </p:nvGraphicFramePr>
        <p:xfrm>
          <a:off x="2123576" y="4629653"/>
          <a:ext cx="8659368" cy="557784"/>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53" name="Content Placeholder 6"/>
          <p:cNvGraphicFramePr>
            <a:graphicFrameLocks/>
          </p:cNvGraphicFramePr>
          <p:nvPr>
            <p:extLst>
              <p:ext uri="{D42A27DB-BD31-4B8C-83A1-F6EECF244321}">
                <p14:modId xmlns:p14="http://schemas.microsoft.com/office/powerpoint/2010/main" val="3817581449"/>
              </p:ext>
            </p:extLst>
          </p:nvPr>
        </p:nvGraphicFramePr>
        <p:xfrm>
          <a:off x="2123576" y="4132078"/>
          <a:ext cx="8655103" cy="559280"/>
        </p:xfrm>
        <a:graphic>
          <a:graphicData uri="http://schemas.openxmlformats.org/drawingml/2006/chart">
            <c:chart xmlns:c="http://schemas.openxmlformats.org/drawingml/2006/chart" xmlns:r="http://schemas.openxmlformats.org/officeDocument/2006/relationships" r:id="rId13"/>
          </a:graphicData>
        </a:graphic>
      </p:graphicFrame>
      <p:graphicFrame>
        <p:nvGraphicFramePr>
          <p:cNvPr id="54" name="Content Placeholder 6"/>
          <p:cNvGraphicFramePr>
            <a:graphicFrameLocks/>
          </p:cNvGraphicFramePr>
          <p:nvPr>
            <p:extLst>
              <p:ext uri="{D42A27DB-BD31-4B8C-83A1-F6EECF244321}">
                <p14:modId xmlns:p14="http://schemas.microsoft.com/office/powerpoint/2010/main" val="1154355375"/>
              </p:ext>
            </p:extLst>
          </p:nvPr>
        </p:nvGraphicFramePr>
        <p:xfrm>
          <a:off x="2123575" y="3130804"/>
          <a:ext cx="8655103" cy="401019"/>
        </p:xfrm>
        <a:graphic>
          <a:graphicData uri="http://schemas.openxmlformats.org/drawingml/2006/chart">
            <c:chart xmlns:c="http://schemas.openxmlformats.org/drawingml/2006/chart" xmlns:r="http://schemas.openxmlformats.org/officeDocument/2006/relationships" r:id="rId14"/>
          </a:graphicData>
        </a:graphic>
      </p:graphicFrame>
      <p:graphicFrame>
        <p:nvGraphicFramePr>
          <p:cNvPr id="55" name="Content Placeholder 6"/>
          <p:cNvGraphicFramePr>
            <a:graphicFrameLocks/>
          </p:cNvGraphicFramePr>
          <p:nvPr>
            <p:extLst>
              <p:ext uri="{D42A27DB-BD31-4B8C-83A1-F6EECF244321}">
                <p14:modId xmlns:p14="http://schemas.microsoft.com/office/powerpoint/2010/main" val="2567821972"/>
              </p:ext>
            </p:extLst>
          </p:nvPr>
        </p:nvGraphicFramePr>
        <p:xfrm>
          <a:off x="2123576" y="3634503"/>
          <a:ext cx="8655103" cy="559280"/>
        </p:xfrm>
        <a:graphic>
          <a:graphicData uri="http://schemas.openxmlformats.org/drawingml/2006/chart">
            <c:chart xmlns:c="http://schemas.openxmlformats.org/drawingml/2006/chart" xmlns:r="http://schemas.openxmlformats.org/officeDocument/2006/relationships" r:id="rId15"/>
          </a:graphicData>
        </a:graphic>
      </p:graphicFrame>
      <p:graphicFrame>
        <p:nvGraphicFramePr>
          <p:cNvPr id="56" name="Content Placeholder 6"/>
          <p:cNvGraphicFramePr>
            <a:graphicFrameLocks/>
          </p:cNvGraphicFramePr>
          <p:nvPr>
            <p:extLst>
              <p:ext uri="{D42A27DB-BD31-4B8C-83A1-F6EECF244321}">
                <p14:modId xmlns:p14="http://schemas.microsoft.com/office/powerpoint/2010/main" val="273304203"/>
              </p:ext>
            </p:extLst>
          </p:nvPr>
        </p:nvGraphicFramePr>
        <p:xfrm>
          <a:off x="2123576" y="2600532"/>
          <a:ext cx="8655103" cy="559280"/>
        </p:xfrm>
        <a:graphic>
          <a:graphicData uri="http://schemas.openxmlformats.org/drawingml/2006/chart">
            <c:chart xmlns:c="http://schemas.openxmlformats.org/drawingml/2006/chart" xmlns:r="http://schemas.openxmlformats.org/officeDocument/2006/relationships" r:id="rId16"/>
          </a:graphicData>
        </a:graphic>
      </p:graphicFrame>
      <p:graphicFrame>
        <p:nvGraphicFramePr>
          <p:cNvPr id="57" name="Content Placeholder 6"/>
          <p:cNvGraphicFramePr>
            <a:graphicFrameLocks/>
          </p:cNvGraphicFramePr>
          <p:nvPr>
            <p:extLst>
              <p:ext uri="{D42A27DB-BD31-4B8C-83A1-F6EECF244321}">
                <p14:modId xmlns:p14="http://schemas.microsoft.com/office/powerpoint/2010/main" val="2143270908"/>
              </p:ext>
            </p:extLst>
          </p:nvPr>
        </p:nvGraphicFramePr>
        <p:xfrm>
          <a:off x="2123576" y="2102957"/>
          <a:ext cx="8655103" cy="559280"/>
        </p:xfrm>
        <a:graphic>
          <a:graphicData uri="http://schemas.openxmlformats.org/drawingml/2006/chart">
            <c:chart xmlns:c="http://schemas.openxmlformats.org/drawingml/2006/chart" xmlns:r="http://schemas.openxmlformats.org/officeDocument/2006/relationships" r:id="rId17"/>
          </a:graphicData>
        </a:graphic>
      </p:graphicFrame>
      <p:graphicFrame>
        <p:nvGraphicFramePr>
          <p:cNvPr id="58" name="Content Placeholder 6"/>
          <p:cNvGraphicFramePr>
            <a:graphicFrameLocks/>
          </p:cNvGraphicFramePr>
          <p:nvPr>
            <p:extLst>
              <p:ext uri="{D42A27DB-BD31-4B8C-83A1-F6EECF244321}">
                <p14:modId xmlns:p14="http://schemas.microsoft.com/office/powerpoint/2010/main" val="276613095"/>
              </p:ext>
            </p:extLst>
          </p:nvPr>
        </p:nvGraphicFramePr>
        <p:xfrm>
          <a:off x="2123576" y="1605382"/>
          <a:ext cx="8655103" cy="559280"/>
        </p:xfrm>
        <a:graphic>
          <a:graphicData uri="http://schemas.openxmlformats.org/drawingml/2006/chart">
            <c:chart xmlns:c="http://schemas.openxmlformats.org/drawingml/2006/chart" xmlns:r="http://schemas.openxmlformats.org/officeDocument/2006/relationships" r:id="rId18"/>
          </a:graphicData>
        </a:graphic>
      </p:graphicFrame>
    </p:spTree>
    <p:extLst>
      <p:ext uri="{BB962C8B-B14F-4D97-AF65-F5344CB8AC3E}">
        <p14:creationId xmlns:p14="http://schemas.microsoft.com/office/powerpoint/2010/main" val="2528026489"/>
      </p:ext>
    </p:extLst>
  </p:cSld>
  <p:clrMapOvr>
    <a:masterClrMapping/>
  </p:clrMapOvr>
</p:sld>
</file>

<file path=ppt/theme/theme1.xml><?xml version="1.0" encoding="utf-8"?>
<a:theme xmlns:a="http://schemas.openxmlformats.org/drawingml/2006/main" name="eia_template">
  <a:themeElements>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DCE08581-C5C6-4D0C-8497-0EA50EDD8EB4}" vid="{E803A24A-E460-41A4-BEDD-77A13187C6E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5918</TotalTime>
  <Words>1722</Words>
  <Application>Microsoft Office PowerPoint</Application>
  <PresentationFormat>Widescreen</PresentationFormat>
  <Paragraphs>198</Paragraphs>
  <Slides>13</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Times New Roman</vt:lpstr>
      <vt:lpstr>eia_template</vt:lpstr>
      <vt:lpstr>Industrial</vt:lpstr>
      <vt:lpstr>PowerPoint Presentation</vt:lpstr>
      <vt:lpstr>PowerPoint Presentation</vt:lpstr>
      <vt:lpstr>PowerPoint Presentation</vt:lpstr>
      <vt:lpstr>Industrial sector energy consumption increases fastest for natural gas and hydrocarbon gas liquids in the AEO2020 Reference case— </vt:lpstr>
      <vt:lpstr>—and bulk chemicals and nonmanufacturing are the fastest-growing industries in the sector</vt:lpstr>
      <vt:lpstr>In the AEO2020 Reference case, energy intensities decline in most heavy industries— </vt:lpstr>
      <vt:lpstr>—reflecting industrial capital stock turnover and adoption of new, more energy-efficient technologies</vt:lpstr>
      <vt:lpstr>AEO2020 Reference case energy consumption by fuel varies across energy-intensive industries— </vt:lpstr>
      <vt:lpstr>—because some industries have greater capacity for fuel switching than others</vt:lpstr>
      <vt:lpstr>Self-generation from combined heat and power (CHP), especially for bulk chemicals, accounts for most AEO2020 Reference case growth in industrial sector electricity consumption— </vt:lpstr>
      <vt:lpstr>—as quantities of purchased electricity remain fairly flat</vt:lpstr>
      <vt:lpstr>In the bulk chemicals industry, combined-heat-and-power (CHP) adoption grows in the AEO2020 Reference case; sales to the grid remain relatively flat as most generation fuels onsite consumption</vt:lpstr>
    </vt:vector>
  </TitlesOfParts>
  <Company>EIA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 Energy Information Administration</dc:creator>
  <cp:lastModifiedBy>Arce-Mercado, Carlos (CONTR)</cp:lastModifiedBy>
  <cp:revision>488</cp:revision>
  <cp:lastPrinted>2020-01-10T22:36:35Z</cp:lastPrinted>
  <dcterms:created xsi:type="dcterms:W3CDTF">2019-10-02T19:33:29Z</dcterms:created>
  <dcterms:modified xsi:type="dcterms:W3CDTF">2020-01-28T18:32:55Z</dcterms:modified>
  <cp:contentStatus/>
</cp:coreProperties>
</file>